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8229600" cx="14630400"/>
  <p:notesSz cx="8229600" cy="14630400"/>
  <p:embeddedFontLst>
    <p:embeddedFont>
      <p:font typeface="IBM Plex Sans Arabic"/>
      <p:regular r:id="rId23"/>
      <p:bold r:id="rId24"/>
    </p:embeddedFont>
    <p:embeddedFont>
      <p:font typeface="Montserrat"/>
      <p:regular r:id="rId25"/>
      <p:bold r:id="rId26"/>
      <p:italic r:id="rId27"/>
      <p:boldItalic r:id="rId28"/>
    </p:embeddedFont>
    <p:embeddedFont>
      <p:font typeface="Barlow"/>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IBMPlexSansArabic-bold.fntdata"/><Relationship Id="rId23" Type="http://schemas.openxmlformats.org/officeDocument/2006/relationships/font" Target="fonts/IBMPlexSansArabi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arlow-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italic.fntdata"/><Relationship Id="rId30" Type="http://schemas.openxmlformats.org/officeDocument/2006/relationships/font" Target="fonts/Barlow-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Barlow-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t>‹#›</a:t>
            </a:fld>
            <a:endParaRPr b="0" i="0" sz="1200" u="none" cap="none" strike="noStrik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spTree>
      <p:nvGrpSpPr>
        <p:cNvPr id="10" name="Shape 10"/>
        <p:cNvGrpSpPr/>
        <p:nvPr/>
      </p:nvGrpSpPr>
      <p:grpSpPr>
        <a:xfrm>
          <a:off x="0" y="0"/>
          <a:ext cx="0" cy="0"/>
          <a:chOff x="0" y="0"/>
          <a:chExt cx="0" cy="0"/>
        </a:xfrm>
      </p:grpSpPr>
      <p:pic>
        <p:nvPicPr>
          <p:cNvPr descr="preencoded.png" id="11" name="Google Shape;11;p2"/>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2" name="Google Shape;12;p2"/>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spTree>
      <p:nvGrpSpPr>
        <p:cNvPr id="37" name="Shape 37"/>
        <p:cNvGrpSpPr/>
        <p:nvPr/>
      </p:nvGrpSpPr>
      <p:grpSpPr>
        <a:xfrm>
          <a:off x="0" y="0"/>
          <a:ext cx="0" cy="0"/>
          <a:chOff x="0" y="0"/>
          <a:chExt cx="0" cy="0"/>
        </a:xfrm>
      </p:grpSpPr>
      <p:pic>
        <p:nvPicPr>
          <p:cNvPr descr="preencoded.png" id="38" name="Google Shape;38;p11"/>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39" name="Google Shape;39;p11"/>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master">
  <p:cSld name="Slide 11 master">
    <p:spTree>
      <p:nvGrpSpPr>
        <p:cNvPr id="40" name="Shape 40"/>
        <p:cNvGrpSpPr/>
        <p:nvPr/>
      </p:nvGrpSpPr>
      <p:grpSpPr>
        <a:xfrm>
          <a:off x="0" y="0"/>
          <a:ext cx="0" cy="0"/>
          <a:chOff x="0" y="0"/>
          <a:chExt cx="0" cy="0"/>
        </a:xfrm>
      </p:grpSpPr>
      <p:pic>
        <p:nvPicPr>
          <p:cNvPr descr="preencoded.png" id="41" name="Google Shape;41;p12"/>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42" name="Google Shape;42;p12"/>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master">
  <p:cSld name="Slide 12 master">
    <p:spTree>
      <p:nvGrpSpPr>
        <p:cNvPr id="43" name="Shape 43"/>
        <p:cNvGrpSpPr/>
        <p:nvPr/>
      </p:nvGrpSpPr>
      <p:grpSpPr>
        <a:xfrm>
          <a:off x="0" y="0"/>
          <a:ext cx="0" cy="0"/>
          <a:chOff x="0" y="0"/>
          <a:chExt cx="0" cy="0"/>
        </a:xfrm>
      </p:grpSpPr>
      <p:pic>
        <p:nvPicPr>
          <p:cNvPr descr="preencoded.png" id="44" name="Google Shape;44;p13"/>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45" name="Google Shape;45;p13"/>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master">
  <p:cSld name="Slide 13 master">
    <p:spTree>
      <p:nvGrpSpPr>
        <p:cNvPr id="46" name="Shape 46"/>
        <p:cNvGrpSpPr/>
        <p:nvPr/>
      </p:nvGrpSpPr>
      <p:grpSpPr>
        <a:xfrm>
          <a:off x="0" y="0"/>
          <a:ext cx="0" cy="0"/>
          <a:chOff x="0" y="0"/>
          <a:chExt cx="0" cy="0"/>
        </a:xfrm>
      </p:grpSpPr>
      <p:pic>
        <p:nvPicPr>
          <p:cNvPr descr="preencoded.png" id="47" name="Google Shape;47;p14"/>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48" name="Google Shape;48;p14"/>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4 master">
  <p:cSld name="Slide 14 master">
    <p:spTree>
      <p:nvGrpSpPr>
        <p:cNvPr id="49" name="Shape 49"/>
        <p:cNvGrpSpPr/>
        <p:nvPr/>
      </p:nvGrpSpPr>
      <p:grpSpPr>
        <a:xfrm>
          <a:off x="0" y="0"/>
          <a:ext cx="0" cy="0"/>
          <a:chOff x="0" y="0"/>
          <a:chExt cx="0" cy="0"/>
        </a:xfrm>
      </p:grpSpPr>
      <p:pic>
        <p:nvPicPr>
          <p:cNvPr descr="preencoded.png" id="50" name="Google Shape;50;p15"/>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51" name="Google Shape;51;p15"/>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5 master">
  <p:cSld name="Slide 15 master">
    <p:spTree>
      <p:nvGrpSpPr>
        <p:cNvPr id="52" name="Shape 52"/>
        <p:cNvGrpSpPr/>
        <p:nvPr/>
      </p:nvGrpSpPr>
      <p:grpSpPr>
        <a:xfrm>
          <a:off x="0" y="0"/>
          <a:ext cx="0" cy="0"/>
          <a:chOff x="0" y="0"/>
          <a:chExt cx="0" cy="0"/>
        </a:xfrm>
      </p:grpSpPr>
      <p:pic>
        <p:nvPicPr>
          <p:cNvPr descr="preencoded.png" id="53" name="Google Shape;53;p16"/>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54" name="Google Shape;54;p16"/>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6 master">
  <p:cSld name="Slide 16 master">
    <p:spTree>
      <p:nvGrpSpPr>
        <p:cNvPr id="55" name="Shape 55"/>
        <p:cNvGrpSpPr/>
        <p:nvPr/>
      </p:nvGrpSpPr>
      <p:grpSpPr>
        <a:xfrm>
          <a:off x="0" y="0"/>
          <a:ext cx="0" cy="0"/>
          <a:chOff x="0" y="0"/>
          <a:chExt cx="0" cy="0"/>
        </a:xfrm>
      </p:grpSpPr>
      <p:pic>
        <p:nvPicPr>
          <p:cNvPr descr="preencoded.png" id="56" name="Google Shape;56;p17"/>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57" name="Google Shape;57;p17"/>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7 master">
  <p:cSld name="Slide 17 master">
    <p:spTree>
      <p:nvGrpSpPr>
        <p:cNvPr id="58" name="Shape 58"/>
        <p:cNvGrpSpPr/>
        <p:nvPr/>
      </p:nvGrpSpPr>
      <p:grpSpPr>
        <a:xfrm>
          <a:off x="0" y="0"/>
          <a:ext cx="0" cy="0"/>
          <a:chOff x="0" y="0"/>
          <a:chExt cx="0" cy="0"/>
        </a:xfrm>
      </p:grpSpPr>
      <p:pic>
        <p:nvPicPr>
          <p:cNvPr descr="preencoded.png" id="59" name="Google Shape;59;p18"/>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60" name="Google Shape;60;p18"/>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8 master">
  <p:cSld name="Slide 18 master">
    <p:spTree>
      <p:nvGrpSpPr>
        <p:cNvPr id="61" name="Shape 61"/>
        <p:cNvGrpSpPr/>
        <p:nvPr/>
      </p:nvGrpSpPr>
      <p:grpSpPr>
        <a:xfrm>
          <a:off x="0" y="0"/>
          <a:ext cx="0" cy="0"/>
          <a:chOff x="0" y="0"/>
          <a:chExt cx="0" cy="0"/>
        </a:xfrm>
      </p:grpSpPr>
      <p:pic>
        <p:nvPicPr>
          <p:cNvPr descr="preencoded.png" id="62" name="Google Shape;62;p19"/>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63" name="Google Shape;63;p19"/>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9 master">
  <p:cSld name="Slide 19 master">
    <p:spTree>
      <p:nvGrpSpPr>
        <p:cNvPr id="64" name="Shape 64"/>
        <p:cNvGrpSpPr/>
        <p:nvPr/>
      </p:nvGrpSpPr>
      <p:grpSpPr>
        <a:xfrm>
          <a:off x="0" y="0"/>
          <a:ext cx="0" cy="0"/>
          <a:chOff x="0" y="0"/>
          <a:chExt cx="0" cy="0"/>
        </a:xfrm>
      </p:grpSpPr>
      <p:pic>
        <p:nvPicPr>
          <p:cNvPr descr="preencoded.png" id="65" name="Google Shape;65;p20"/>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66" name="Google Shape;66;p20"/>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spTree>
      <p:nvGrpSpPr>
        <p:cNvPr id="13" name="Shape 13"/>
        <p:cNvGrpSpPr/>
        <p:nvPr/>
      </p:nvGrpSpPr>
      <p:grpSpPr>
        <a:xfrm>
          <a:off x="0" y="0"/>
          <a:ext cx="0" cy="0"/>
          <a:chOff x="0" y="0"/>
          <a:chExt cx="0" cy="0"/>
        </a:xfrm>
      </p:grpSpPr>
      <p:pic>
        <p:nvPicPr>
          <p:cNvPr descr="preencoded.png" id="14" name="Google Shape;14;p3"/>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5" name="Google Shape;15;p3"/>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spTree>
      <p:nvGrpSpPr>
        <p:cNvPr id="16" name="Shape 16"/>
        <p:cNvGrpSpPr/>
        <p:nvPr/>
      </p:nvGrpSpPr>
      <p:grpSpPr>
        <a:xfrm>
          <a:off x="0" y="0"/>
          <a:ext cx="0" cy="0"/>
          <a:chOff x="0" y="0"/>
          <a:chExt cx="0" cy="0"/>
        </a:xfrm>
      </p:grpSpPr>
      <p:pic>
        <p:nvPicPr>
          <p:cNvPr descr="preencoded.png" id="17" name="Google Shape;17;p4"/>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8" name="Google Shape;18;p4"/>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spTree>
      <p:nvGrpSpPr>
        <p:cNvPr id="19" name="Shape 19"/>
        <p:cNvGrpSpPr/>
        <p:nvPr/>
      </p:nvGrpSpPr>
      <p:grpSpPr>
        <a:xfrm>
          <a:off x="0" y="0"/>
          <a:ext cx="0" cy="0"/>
          <a:chOff x="0" y="0"/>
          <a:chExt cx="0" cy="0"/>
        </a:xfrm>
      </p:grpSpPr>
      <p:pic>
        <p:nvPicPr>
          <p:cNvPr descr="preencoded.png" id="20" name="Google Shape;20;p5"/>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21" name="Google Shape;21;p5"/>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spTree>
      <p:nvGrpSpPr>
        <p:cNvPr id="22" name="Shape 22"/>
        <p:cNvGrpSpPr/>
        <p:nvPr/>
      </p:nvGrpSpPr>
      <p:grpSpPr>
        <a:xfrm>
          <a:off x="0" y="0"/>
          <a:ext cx="0" cy="0"/>
          <a:chOff x="0" y="0"/>
          <a:chExt cx="0" cy="0"/>
        </a:xfrm>
      </p:grpSpPr>
      <p:pic>
        <p:nvPicPr>
          <p:cNvPr descr="preencoded.png" id="23" name="Google Shape;23;p6"/>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24" name="Google Shape;24;p6"/>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spTree>
      <p:nvGrpSpPr>
        <p:cNvPr id="25" name="Shape 25"/>
        <p:cNvGrpSpPr/>
        <p:nvPr/>
      </p:nvGrpSpPr>
      <p:grpSpPr>
        <a:xfrm>
          <a:off x="0" y="0"/>
          <a:ext cx="0" cy="0"/>
          <a:chOff x="0" y="0"/>
          <a:chExt cx="0" cy="0"/>
        </a:xfrm>
      </p:grpSpPr>
      <p:pic>
        <p:nvPicPr>
          <p:cNvPr descr="preencoded.png" id="26" name="Google Shape;26;p7"/>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27" name="Google Shape;27;p7"/>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spTree>
      <p:nvGrpSpPr>
        <p:cNvPr id="28" name="Shape 28"/>
        <p:cNvGrpSpPr/>
        <p:nvPr/>
      </p:nvGrpSpPr>
      <p:grpSpPr>
        <a:xfrm>
          <a:off x="0" y="0"/>
          <a:ext cx="0" cy="0"/>
          <a:chOff x="0" y="0"/>
          <a:chExt cx="0" cy="0"/>
        </a:xfrm>
      </p:grpSpPr>
      <p:pic>
        <p:nvPicPr>
          <p:cNvPr descr="preencoded.png" id="29" name="Google Shape;29;p8"/>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30" name="Google Shape;30;p8"/>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spTree>
      <p:nvGrpSpPr>
        <p:cNvPr id="31" name="Shape 31"/>
        <p:cNvGrpSpPr/>
        <p:nvPr/>
      </p:nvGrpSpPr>
      <p:grpSpPr>
        <a:xfrm>
          <a:off x="0" y="0"/>
          <a:ext cx="0" cy="0"/>
          <a:chOff x="0" y="0"/>
          <a:chExt cx="0" cy="0"/>
        </a:xfrm>
      </p:grpSpPr>
      <p:pic>
        <p:nvPicPr>
          <p:cNvPr descr="preencoded.png" id="32" name="Google Shape;32;p9"/>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33" name="Google Shape;33;p9"/>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spTree>
      <p:nvGrpSpPr>
        <p:cNvPr id="34" name="Shape 34"/>
        <p:cNvGrpSpPr/>
        <p:nvPr/>
      </p:nvGrpSpPr>
      <p:grpSpPr>
        <a:xfrm>
          <a:off x="0" y="0"/>
          <a:ext cx="0" cy="0"/>
          <a:chOff x="0" y="0"/>
          <a:chExt cx="0" cy="0"/>
        </a:xfrm>
      </p:grpSpPr>
      <p:pic>
        <p:nvPicPr>
          <p:cNvPr descr="preencoded.png" id="35" name="Google Shape;35;p10"/>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36" name="Google Shape;36;p10"/>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50.png"/><Relationship Id="rId4" Type="http://schemas.openxmlformats.org/officeDocument/2006/relationships/image" Target="../media/image63.png"/><Relationship Id="rId5" Type="http://schemas.openxmlformats.org/officeDocument/2006/relationships/image" Target="../media/image65.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68.png"/><Relationship Id="rId4" Type="http://schemas.openxmlformats.org/officeDocument/2006/relationships/image" Target="../media/image66.png"/><Relationship Id="rId5" Type="http://schemas.openxmlformats.org/officeDocument/2006/relationships/image" Target="../media/image58.png"/><Relationship Id="rId6" Type="http://schemas.openxmlformats.org/officeDocument/2006/relationships/image" Target="../media/image62.png"/><Relationship Id="rId7" Type="http://schemas.openxmlformats.org/officeDocument/2006/relationships/image" Target="../media/image64.png"/><Relationship Id="rId8"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29.png"/><Relationship Id="rId12" Type="http://schemas.openxmlformats.org/officeDocument/2006/relationships/image" Target="../media/image40.png"/><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22"/>
          <p:cNvSpPr/>
          <p:nvPr/>
        </p:nvSpPr>
        <p:spPr>
          <a:xfrm>
            <a:off x="3395552" y="3203625"/>
            <a:ext cx="10476600" cy="62340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3900"/>
              <a:buFont typeface="Barlow"/>
              <a:buNone/>
            </a:pPr>
            <a:r>
              <a:rPr b="1" i="0" lang="en-US" sz="3900" u="none" cap="none" strike="noStrike">
                <a:solidFill>
                  <a:srgbClr val="2E3C4E"/>
                </a:solidFill>
                <a:latin typeface="IBM Plex Sans Arabic"/>
                <a:ea typeface="IBM Plex Sans Arabic"/>
                <a:cs typeface="IBM Plex Sans Arabic"/>
                <a:sym typeface="IBM Plex Sans Arabic"/>
              </a:rPr>
              <a:t>قالب شامل لدراسة جدوى مشروع سوبر ماركت</a:t>
            </a:r>
            <a:endParaRPr i="0" sz="3900" u="none" cap="none" strike="noStrike">
              <a:latin typeface="IBM Plex Sans Arabic"/>
              <a:ea typeface="IBM Plex Sans Arabic"/>
              <a:cs typeface="IBM Plex Sans Arabic"/>
              <a:sym typeface="IBM Plex Sans Arabic"/>
            </a:endParaRPr>
          </a:p>
        </p:txBody>
      </p:sp>
      <p:sp>
        <p:nvSpPr>
          <p:cNvPr id="74" name="Google Shape;74;p22"/>
          <p:cNvSpPr/>
          <p:nvPr/>
        </p:nvSpPr>
        <p:spPr>
          <a:xfrm>
            <a:off x="758309" y="4206240"/>
            <a:ext cx="1311378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دليل عملي متكامل يمكن لأي رائد أعمال استخدامه لإنشاء أو تقييم دراسة جدوى احترافية لمشروع سوبر ماركت، من الفكرة حتى التنفيذ والتشغيل.</a:t>
            </a:r>
            <a:endParaRPr i="0" sz="1450" u="none" cap="none" strike="noStrike">
              <a:latin typeface="IBM Plex Sans Arabic"/>
              <a:ea typeface="IBM Plex Sans Arabic"/>
              <a:cs typeface="IBM Plex Sans Arabic"/>
              <a:sym typeface="IBM Plex Sans Arabic"/>
            </a:endParaRPr>
          </a:p>
        </p:txBody>
      </p:sp>
      <p:sp>
        <p:nvSpPr>
          <p:cNvPr id="75" name="Google Shape;75;p22"/>
          <p:cNvSpPr/>
          <p:nvPr/>
        </p:nvSpPr>
        <p:spPr>
          <a:xfrm>
            <a:off x="758309" y="4722733"/>
            <a:ext cx="1311378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هذا القالب مصمم ليكون مرجعاً عملياً يغطي جميع الجوانب الأساسية والتفصيلية اللازمة لنجاح مشروعك التجاري.</a:t>
            </a:r>
            <a:endParaRPr i="0" sz="1450" u="none" cap="none" strike="noStrike">
              <a:latin typeface="IBM Plex Sans Arabic"/>
              <a:ea typeface="IBM Plex Sans Arabic"/>
              <a:cs typeface="IBM Plex Sans Arabic"/>
              <a:sym typeface="IBM Plex Sans Arab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1"/>
          <p:cNvSpPr/>
          <p:nvPr/>
        </p:nvSpPr>
        <p:spPr>
          <a:xfrm>
            <a:off x="7402950" y="482800"/>
            <a:ext cx="6525000" cy="57750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2E3C4E"/>
              </a:buClr>
              <a:buSzPts val="3600"/>
              <a:buFont typeface="Barlow"/>
              <a:buNone/>
            </a:pPr>
            <a:r>
              <a:rPr b="1" i="0" lang="en-US" sz="3600" u="none" cap="none" strike="noStrike">
                <a:solidFill>
                  <a:srgbClr val="2E3C4E"/>
                </a:solidFill>
                <a:latin typeface="IBM Plex Sans Arabic"/>
                <a:ea typeface="IBM Plex Sans Arabic"/>
                <a:cs typeface="IBM Plex Sans Arabic"/>
                <a:sym typeface="IBM Plex Sans Arabic"/>
              </a:rPr>
              <a:t>التجهيزات والأصول الثابتة</a:t>
            </a:r>
            <a:endParaRPr i="0" sz="3600" u="none" cap="none" strike="noStrike">
              <a:latin typeface="IBM Plex Sans Arabic"/>
              <a:ea typeface="IBM Plex Sans Arabic"/>
              <a:cs typeface="IBM Plex Sans Arabic"/>
              <a:sym typeface="IBM Plex Sans Arabic"/>
            </a:endParaRPr>
          </a:p>
        </p:txBody>
      </p:sp>
      <p:sp>
        <p:nvSpPr>
          <p:cNvPr id="307" name="Google Shape;307;p31"/>
          <p:cNvSpPr/>
          <p:nvPr/>
        </p:nvSpPr>
        <p:spPr>
          <a:xfrm>
            <a:off x="9268075" y="1130500"/>
            <a:ext cx="4659900" cy="346500"/>
          </a:xfrm>
          <a:prstGeom prst="rect">
            <a:avLst/>
          </a:prstGeom>
          <a:noFill/>
          <a:ln>
            <a:noFill/>
          </a:ln>
        </p:spPr>
        <p:txBody>
          <a:bodyPr anchorCtr="0" anchor="t" bIns="0" lIns="0" spcFirstLastPara="1" rIns="0" wrap="square" tIns="0">
            <a:noAutofit/>
          </a:bodyPr>
          <a:lstStyle/>
          <a:p>
            <a:pPr indent="0" lvl="0" marL="0" marR="0" rtl="1" algn="r">
              <a:lnSpc>
                <a:spcPct val="125581"/>
              </a:lnSpc>
              <a:spcBef>
                <a:spcPts val="0"/>
              </a:spcBef>
              <a:spcAft>
                <a:spcPts val="0"/>
              </a:spcAft>
              <a:buClr>
                <a:srgbClr val="2E3C4E"/>
              </a:buClr>
              <a:buSzPts val="2150"/>
              <a:buFont typeface="Barlow"/>
              <a:buNone/>
            </a:pPr>
            <a:r>
              <a:rPr b="1" i="0" lang="en-US" sz="2150" u="none" cap="none" strike="noStrike">
                <a:solidFill>
                  <a:srgbClr val="2E3C4E"/>
                </a:solidFill>
                <a:latin typeface="IBM Plex Sans Arabic"/>
                <a:ea typeface="IBM Plex Sans Arabic"/>
                <a:cs typeface="IBM Plex Sans Arabic"/>
                <a:sym typeface="IBM Plex Sans Arabic"/>
              </a:rPr>
              <a:t>قائمة التجهيزات الأساسية</a:t>
            </a:r>
            <a:endParaRPr i="0" sz="2150" u="none" cap="none" strike="noStrike">
              <a:latin typeface="IBM Plex Sans Arabic"/>
              <a:ea typeface="IBM Plex Sans Arabic"/>
              <a:cs typeface="IBM Plex Sans Arabic"/>
              <a:sym typeface="IBM Plex Sans Arabic"/>
            </a:endParaRPr>
          </a:p>
        </p:txBody>
      </p:sp>
      <p:sp>
        <p:nvSpPr>
          <p:cNvPr id="308" name="Google Shape;308;p31"/>
          <p:cNvSpPr/>
          <p:nvPr/>
        </p:nvSpPr>
        <p:spPr>
          <a:xfrm>
            <a:off x="7402949" y="1740456"/>
            <a:ext cx="6525101" cy="1322308"/>
          </a:xfrm>
          <a:prstGeom prst="roundRect">
            <a:avLst>
              <a:gd fmla="val 19919"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1"/>
          <p:cNvSpPr/>
          <p:nvPr/>
        </p:nvSpPr>
        <p:spPr>
          <a:xfrm>
            <a:off x="11434524" y="1923574"/>
            <a:ext cx="2310408" cy="28884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800"/>
              <a:buFont typeface="Barlow"/>
              <a:buNone/>
            </a:pPr>
            <a:r>
              <a:rPr b="1" i="0" lang="en-US" sz="1800" u="none" cap="none" strike="noStrike">
                <a:solidFill>
                  <a:srgbClr val="384653"/>
                </a:solidFill>
                <a:latin typeface="IBM Plex Sans Arabic"/>
                <a:ea typeface="IBM Plex Sans Arabic"/>
                <a:cs typeface="IBM Plex Sans Arabic"/>
                <a:sym typeface="IBM Plex Sans Arabic"/>
              </a:rPr>
              <a:t>أرفف العرض</a:t>
            </a:r>
            <a:endParaRPr i="0" sz="1800" u="none" cap="none" strike="noStrike">
              <a:latin typeface="IBM Plex Sans Arabic"/>
              <a:ea typeface="IBM Plex Sans Arabic"/>
              <a:cs typeface="IBM Plex Sans Arabic"/>
              <a:sym typeface="IBM Plex Sans Arabic"/>
            </a:endParaRPr>
          </a:p>
        </p:txBody>
      </p:sp>
      <p:sp>
        <p:nvSpPr>
          <p:cNvPr id="310" name="Google Shape;310;p31"/>
          <p:cNvSpPr/>
          <p:nvPr/>
        </p:nvSpPr>
        <p:spPr>
          <a:xfrm>
            <a:off x="7586067" y="2317671"/>
            <a:ext cx="6158865" cy="561975"/>
          </a:xfrm>
          <a:prstGeom prst="rect">
            <a:avLst/>
          </a:prstGeom>
          <a:noFill/>
          <a:ln>
            <a:noFill/>
          </a:ln>
        </p:spPr>
        <p:txBody>
          <a:bodyPr anchorCtr="0" anchor="t" bIns="0" lIns="0" spcFirstLastPara="1" rIns="0" wrap="square" tIns="0">
            <a:noAutofit/>
          </a:bodyPr>
          <a:lstStyle/>
          <a:p>
            <a:pPr indent="0" lvl="0" marL="0" marR="0" rtl="1" algn="r">
              <a:lnSpc>
                <a:spcPct val="162962"/>
              </a:lnSpc>
              <a:spcBef>
                <a:spcPts val="0"/>
              </a:spcBef>
              <a:spcAft>
                <a:spcPts val="0"/>
              </a:spcAft>
              <a:buClr>
                <a:srgbClr val="384653"/>
              </a:buClr>
              <a:buSzPts val="1350"/>
              <a:buFont typeface="Montserrat"/>
              <a:buNone/>
            </a:pPr>
            <a:r>
              <a:rPr i="0" lang="en-US" sz="1350" u="none" cap="none" strike="noStrike">
                <a:solidFill>
                  <a:srgbClr val="384653"/>
                </a:solidFill>
                <a:latin typeface="IBM Plex Sans Arabic"/>
                <a:ea typeface="IBM Plex Sans Arabic"/>
                <a:cs typeface="IBM Plex Sans Arabic"/>
                <a:sym typeface="IBM Plex Sans Arabic"/>
              </a:rPr>
              <a:t>أرفف معدنية متعددة الطوابق لعرض المنتجات الجافة والمعلبات، بأطوال وارتفاعات مختلفة حسب تصميم المحل</a:t>
            </a:r>
            <a:endParaRPr i="0" sz="1350" u="none" cap="none" strike="noStrike">
              <a:latin typeface="IBM Plex Sans Arabic"/>
              <a:ea typeface="IBM Plex Sans Arabic"/>
              <a:cs typeface="IBM Plex Sans Arabic"/>
              <a:sym typeface="IBM Plex Sans Arabic"/>
            </a:endParaRPr>
          </a:p>
        </p:txBody>
      </p:sp>
      <p:sp>
        <p:nvSpPr>
          <p:cNvPr id="311" name="Google Shape;311;p31"/>
          <p:cNvSpPr/>
          <p:nvPr/>
        </p:nvSpPr>
        <p:spPr>
          <a:xfrm>
            <a:off x="702350" y="1740456"/>
            <a:ext cx="6525101" cy="1322308"/>
          </a:xfrm>
          <a:prstGeom prst="roundRect">
            <a:avLst>
              <a:gd fmla="val 19919"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1"/>
          <p:cNvSpPr/>
          <p:nvPr/>
        </p:nvSpPr>
        <p:spPr>
          <a:xfrm>
            <a:off x="4733925" y="1923574"/>
            <a:ext cx="2310408" cy="28884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800"/>
              <a:buFont typeface="Barlow"/>
              <a:buNone/>
            </a:pPr>
            <a:r>
              <a:rPr b="1" i="0" lang="en-US" sz="1800" u="none" cap="none" strike="noStrike">
                <a:solidFill>
                  <a:srgbClr val="384653"/>
                </a:solidFill>
                <a:latin typeface="IBM Plex Sans Arabic"/>
                <a:ea typeface="IBM Plex Sans Arabic"/>
                <a:cs typeface="IBM Plex Sans Arabic"/>
                <a:sym typeface="IBM Plex Sans Arabic"/>
              </a:rPr>
              <a:t>ثلاجات وفريزرات</a:t>
            </a:r>
            <a:endParaRPr i="0" sz="1800" u="none" cap="none" strike="noStrike">
              <a:latin typeface="IBM Plex Sans Arabic"/>
              <a:ea typeface="IBM Plex Sans Arabic"/>
              <a:cs typeface="IBM Plex Sans Arabic"/>
              <a:sym typeface="IBM Plex Sans Arabic"/>
            </a:endParaRPr>
          </a:p>
        </p:txBody>
      </p:sp>
      <p:sp>
        <p:nvSpPr>
          <p:cNvPr id="313" name="Google Shape;313;p31"/>
          <p:cNvSpPr/>
          <p:nvPr/>
        </p:nvSpPr>
        <p:spPr>
          <a:xfrm>
            <a:off x="885468" y="2317671"/>
            <a:ext cx="6158865" cy="561975"/>
          </a:xfrm>
          <a:prstGeom prst="rect">
            <a:avLst/>
          </a:prstGeom>
          <a:noFill/>
          <a:ln>
            <a:noFill/>
          </a:ln>
        </p:spPr>
        <p:txBody>
          <a:bodyPr anchorCtr="0" anchor="t" bIns="0" lIns="0" spcFirstLastPara="1" rIns="0" wrap="square" tIns="0">
            <a:noAutofit/>
          </a:bodyPr>
          <a:lstStyle/>
          <a:p>
            <a:pPr indent="0" lvl="0" marL="0" marR="0" rtl="1" algn="r">
              <a:lnSpc>
                <a:spcPct val="162962"/>
              </a:lnSpc>
              <a:spcBef>
                <a:spcPts val="0"/>
              </a:spcBef>
              <a:spcAft>
                <a:spcPts val="0"/>
              </a:spcAft>
              <a:buClr>
                <a:srgbClr val="384653"/>
              </a:buClr>
              <a:buSzPts val="1350"/>
              <a:buFont typeface="Montserrat"/>
              <a:buNone/>
            </a:pPr>
            <a:r>
              <a:rPr i="0" lang="en-US" sz="1350" u="none" cap="none" strike="noStrike">
                <a:solidFill>
                  <a:srgbClr val="384653"/>
                </a:solidFill>
                <a:latin typeface="IBM Plex Sans Arabic"/>
                <a:ea typeface="IBM Plex Sans Arabic"/>
                <a:cs typeface="IBM Plex Sans Arabic"/>
                <a:sym typeface="IBM Plex Sans Arabic"/>
              </a:rPr>
              <a:t>ثلاجات عرض رأسية للمشروبات والألبان، وفريزرات أفقية للمثلجات واللحوم، مع ضمان كفاءة الطاقة</a:t>
            </a:r>
            <a:endParaRPr i="0" sz="1350" u="none" cap="none" strike="noStrike">
              <a:latin typeface="IBM Plex Sans Arabic"/>
              <a:ea typeface="IBM Plex Sans Arabic"/>
              <a:cs typeface="IBM Plex Sans Arabic"/>
              <a:sym typeface="IBM Plex Sans Arabic"/>
            </a:endParaRPr>
          </a:p>
        </p:txBody>
      </p:sp>
      <p:sp>
        <p:nvSpPr>
          <p:cNvPr id="314" name="Google Shape;314;p31"/>
          <p:cNvSpPr/>
          <p:nvPr/>
        </p:nvSpPr>
        <p:spPr>
          <a:xfrm>
            <a:off x="7402949" y="3238262"/>
            <a:ext cx="6525101" cy="1322308"/>
          </a:xfrm>
          <a:prstGeom prst="roundRect">
            <a:avLst>
              <a:gd fmla="val 19919"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1"/>
          <p:cNvSpPr/>
          <p:nvPr/>
        </p:nvSpPr>
        <p:spPr>
          <a:xfrm>
            <a:off x="11434524" y="3421380"/>
            <a:ext cx="2310408" cy="28884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800"/>
              <a:buFont typeface="Barlow"/>
              <a:buNone/>
            </a:pPr>
            <a:r>
              <a:rPr b="1" i="0" lang="en-US" sz="1800" u="none" cap="none" strike="noStrike">
                <a:solidFill>
                  <a:srgbClr val="384653"/>
                </a:solidFill>
                <a:latin typeface="IBM Plex Sans Arabic"/>
                <a:ea typeface="IBM Plex Sans Arabic"/>
                <a:cs typeface="IBM Plex Sans Arabic"/>
                <a:sym typeface="IBM Plex Sans Arabic"/>
              </a:rPr>
              <a:t>نظام نقاط البيع (POS)</a:t>
            </a:r>
            <a:endParaRPr i="0" sz="1800" u="none" cap="none" strike="noStrike">
              <a:latin typeface="IBM Plex Sans Arabic"/>
              <a:ea typeface="IBM Plex Sans Arabic"/>
              <a:cs typeface="IBM Plex Sans Arabic"/>
              <a:sym typeface="IBM Plex Sans Arabic"/>
            </a:endParaRPr>
          </a:p>
        </p:txBody>
      </p:sp>
      <p:sp>
        <p:nvSpPr>
          <p:cNvPr id="316" name="Google Shape;316;p31"/>
          <p:cNvSpPr/>
          <p:nvPr/>
        </p:nvSpPr>
        <p:spPr>
          <a:xfrm>
            <a:off x="7586067" y="3815477"/>
            <a:ext cx="6158865" cy="561975"/>
          </a:xfrm>
          <a:prstGeom prst="rect">
            <a:avLst/>
          </a:prstGeom>
          <a:noFill/>
          <a:ln>
            <a:noFill/>
          </a:ln>
        </p:spPr>
        <p:txBody>
          <a:bodyPr anchorCtr="0" anchor="t" bIns="0" lIns="0" spcFirstLastPara="1" rIns="0" wrap="square" tIns="0">
            <a:noAutofit/>
          </a:bodyPr>
          <a:lstStyle/>
          <a:p>
            <a:pPr indent="0" lvl="0" marL="0" marR="0" rtl="1" algn="r">
              <a:lnSpc>
                <a:spcPct val="162962"/>
              </a:lnSpc>
              <a:spcBef>
                <a:spcPts val="0"/>
              </a:spcBef>
              <a:spcAft>
                <a:spcPts val="0"/>
              </a:spcAft>
              <a:buClr>
                <a:srgbClr val="384653"/>
              </a:buClr>
              <a:buSzPts val="1350"/>
              <a:buFont typeface="Montserrat"/>
              <a:buNone/>
            </a:pPr>
            <a:r>
              <a:rPr i="0" lang="en-US" sz="1350" u="none" cap="none" strike="noStrike">
                <a:solidFill>
                  <a:srgbClr val="384653"/>
                </a:solidFill>
                <a:latin typeface="IBM Plex Sans Arabic"/>
                <a:ea typeface="IBM Plex Sans Arabic"/>
                <a:cs typeface="IBM Plex Sans Arabic"/>
                <a:sym typeface="IBM Plex Sans Arabic"/>
              </a:rPr>
              <a:t>أجهزة كاشير حديثة متصلة بنظام محاسبي وإدارة مخزون، مع قارئ باركود وطابعة فواتير وماكينة دفع إلكتروني</a:t>
            </a:r>
            <a:endParaRPr i="0" sz="1350" u="none" cap="none" strike="noStrike">
              <a:latin typeface="IBM Plex Sans Arabic"/>
              <a:ea typeface="IBM Plex Sans Arabic"/>
              <a:cs typeface="IBM Plex Sans Arabic"/>
              <a:sym typeface="IBM Plex Sans Arabic"/>
            </a:endParaRPr>
          </a:p>
        </p:txBody>
      </p:sp>
      <p:sp>
        <p:nvSpPr>
          <p:cNvPr id="317" name="Google Shape;317;p31"/>
          <p:cNvSpPr/>
          <p:nvPr/>
        </p:nvSpPr>
        <p:spPr>
          <a:xfrm>
            <a:off x="702350" y="3238262"/>
            <a:ext cx="6525101" cy="1322308"/>
          </a:xfrm>
          <a:prstGeom prst="roundRect">
            <a:avLst>
              <a:gd fmla="val 19919"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1"/>
          <p:cNvSpPr/>
          <p:nvPr/>
        </p:nvSpPr>
        <p:spPr>
          <a:xfrm>
            <a:off x="4733925" y="3421380"/>
            <a:ext cx="2310408" cy="28884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800"/>
              <a:buFont typeface="Barlow"/>
              <a:buNone/>
            </a:pPr>
            <a:r>
              <a:rPr b="1" i="0" lang="en-US" sz="1800" u="none" cap="none" strike="noStrike">
                <a:solidFill>
                  <a:srgbClr val="384653"/>
                </a:solidFill>
                <a:latin typeface="IBM Plex Sans Arabic"/>
                <a:ea typeface="IBM Plex Sans Arabic"/>
                <a:cs typeface="IBM Plex Sans Arabic"/>
                <a:sym typeface="IBM Plex Sans Arabic"/>
              </a:rPr>
              <a:t>الأمن والمراقبة</a:t>
            </a:r>
            <a:endParaRPr i="0" sz="1800" u="none" cap="none" strike="noStrike">
              <a:latin typeface="IBM Plex Sans Arabic"/>
              <a:ea typeface="IBM Plex Sans Arabic"/>
              <a:cs typeface="IBM Plex Sans Arabic"/>
              <a:sym typeface="IBM Plex Sans Arabic"/>
            </a:endParaRPr>
          </a:p>
        </p:txBody>
      </p:sp>
      <p:sp>
        <p:nvSpPr>
          <p:cNvPr id="319" name="Google Shape;319;p31"/>
          <p:cNvSpPr/>
          <p:nvPr/>
        </p:nvSpPr>
        <p:spPr>
          <a:xfrm>
            <a:off x="885468" y="3815477"/>
            <a:ext cx="6158865" cy="561975"/>
          </a:xfrm>
          <a:prstGeom prst="rect">
            <a:avLst/>
          </a:prstGeom>
          <a:noFill/>
          <a:ln>
            <a:noFill/>
          </a:ln>
        </p:spPr>
        <p:txBody>
          <a:bodyPr anchorCtr="0" anchor="t" bIns="0" lIns="0" spcFirstLastPara="1" rIns="0" wrap="square" tIns="0">
            <a:noAutofit/>
          </a:bodyPr>
          <a:lstStyle/>
          <a:p>
            <a:pPr indent="0" lvl="0" marL="0" marR="0" rtl="1" algn="r">
              <a:lnSpc>
                <a:spcPct val="162962"/>
              </a:lnSpc>
              <a:spcBef>
                <a:spcPts val="0"/>
              </a:spcBef>
              <a:spcAft>
                <a:spcPts val="0"/>
              </a:spcAft>
              <a:buClr>
                <a:srgbClr val="384653"/>
              </a:buClr>
              <a:buSzPts val="1350"/>
              <a:buFont typeface="Montserrat"/>
              <a:buNone/>
            </a:pPr>
            <a:r>
              <a:rPr i="0" lang="en-US" sz="1350" u="none" cap="none" strike="noStrike">
                <a:solidFill>
                  <a:srgbClr val="384653"/>
                </a:solidFill>
                <a:latin typeface="IBM Plex Sans Arabic"/>
                <a:ea typeface="IBM Plex Sans Arabic"/>
                <a:cs typeface="IBM Plex Sans Arabic"/>
                <a:sym typeface="IBM Plex Sans Arabic"/>
              </a:rPr>
              <a:t>كاميرات مراقبة عالية الجودة تغطي جميع زوايا المحل، نظام إنذار للسرقة، وأجهزة إطفاء حريق</a:t>
            </a:r>
            <a:endParaRPr i="0" sz="1350" u="none" cap="none" strike="noStrike">
              <a:latin typeface="IBM Plex Sans Arabic"/>
              <a:ea typeface="IBM Plex Sans Arabic"/>
              <a:cs typeface="IBM Plex Sans Arabic"/>
              <a:sym typeface="IBM Plex Sans Arabic"/>
            </a:endParaRPr>
          </a:p>
        </p:txBody>
      </p:sp>
      <p:sp>
        <p:nvSpPr>
          <p:cNvPr id="320" name="Google Shape;320;p31"/>
          <p:cNvSpPr/>
          <p:nvPr/>
        </p:nvSpPr>
        <p:spPr>
          <a:xfrm>
            <a:off x="7402949" y="4736068"/>
            <a:ext cx="6525101" cy="1322308"/>
          </a:xfrm>
          <a:prstGeom prst="roundRect">
            <a:avLst>
              <a:gd fmla="val 19919"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1"/>
          <p:cNvSpPr/>
          <p:nvPr/>
        </p:nvSpPr>
        <p:spPr>
          <a:xfrm>
            <a:off x="11434524" y="4919186"/>
            <a:ext cx="2310408" cy="28884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800"/>
              <a:buFont typeface="Barlow"/>
              <a:buNone/>
            </a:pPr>
            <a:r>
              <a:rPr b="1" i="0" lang="en-US" sz="1800" u="none" cap="none" strike="noStrike">
                <a:solidFill>
                  <a:srgbClr val="384653"/>
                </a:solidFill>
                <a:latin typeface="IBM Plex Sans Arabic"/>
                <a:ea typeface="IBM Plex Sans Arabic"/>
                <a:cs typeface="IBM Plex Sans Arabic"/>
                <a:sym typeface="IBM Plex Sans Arabic"/>
              </a:rPr>
              <a:t>الديكور والإضاءة</a:t>
            </a:r>
            <a:endParaRPr i="0" sz="1800" u="none" cap="none" strike="noStrike">
              <a:latin typeface="IBM Plex Sans Arabic"/>
              <a:ea typeface="IBM Plex Sans Arabic"/>
              <a:cs typeface="IBM Plex Sans Arabic"/>
              <a:sym typeface="IBM Plex Sans Arabic"/>
            </a:endParaRPr>
          </a:p>
        </p:txBody>
      </p:sp>
      <p:sp>
        <p:nvSpPr>
          <p:cNvPr id="322" name="Google Shape;322;p31"/>
          <p:cNvSpPr/>
          <p:nvPr/>
        </p:nvSpPr>
        <p:spPr>
          <a:xfrm>
            <a:off x="7586067" y="5313283"/>
            <a:ext cx="6158865" cy="561975"/>
          </a:xfrm>
          <a:prstGeom prst="rect">
            <a:avLst/>
          </a:prstGeom>
          <a:noFill/>
          <a:ln>
            <a:noFill/>
          </a:ln>
        </p:spPr>
        <p:txBody>
          <a:bodyPr anchorCtr="0" anchor="t" bIns="0" lIns="0" spcFirstLastPara="1" rIns="0" wrap="square" tIns="0">
            <a:noAutofit/>
          </a:bodyPr>
          <a:lstStyle/>
          <a:p>
            <a:pPr indent="0" lvl="0" marL="0" marR="0" rtl="1" algn="r">
              <a:lnSpc>
                <a:spcPct val="162962"/>
              </a:lnSpc>
              <a:spcBef>
                <a:spcPts val="0"/>
              </a:spcBef>
              <a:spcAft>
                <a:spcPts val="0"/>
              </a:spcAft>
              <a:buClr>
                <a:srgbClr val="384653"/>
              </a:buClr>
              <a:buSzPts val="1350"/>
              <a:buFont typeface="Montserrat"/>
              <a:buNone/>
            </a:pPr>
            <a:r>
              <a:rPr i="0" lang="en-US" sz="1350" u="none" cap="none" strike="noStrike">
                <a:solidFill>
                  <a:srgbClr val="384653"/>
                </a:solidFill>
                <a:latin typeface="IBM Plex Sans Arabic"/>
                <a:ea typeface="IBM Plex Sans Arabic"/>
                <a:cs typeface="IBM Plex Sans Arabic"/>
                <a:sym typeface="IBM Plex Sans Arabic"/>
              </a:rPr>
              <a:t>تشطيبات داخلية جذابة، إضاءة LED موفرة للطاقة وموزعة بشكل مثالي، ولافتات خارجية مضيئة وجذابة</a:t>
            </a:r>
            <a:endParaRPr i="0" sz="1350" u="none" cap="none" strike="noStrike">
              <a:latin typeface="IBM Plex Sans Arabic"/>
              <a:ea typeface="IBM Plex Sans Arabic"/>
              <a:cs typeface="IBM Plex Sans Arabic"/>
              <a:sym typeface="IBM Plex Sans Arabic"/>
            </a:endParaRPr>
          </a:p>
        </p:txBody>
      </p:sp>
      <p:sp>
        <p:nvSpPr>
          <p:cNvPr id="323" name="Google Shape;323;p31"/>
          <p:cNvSpPr/>
          <p:nvPr/>
        </p:nvSpPr>
        <p:spPr>
          <a:xfrm>
            <a:off x="702350" y="4736068"/>
            <a:ext cx="6525101" cy="1322308"/>
          </a:xfrm>
          <a:prstGeom prst="roundRect">
            <a:avLst>
              <a:gd fmla="val 19919"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1"/>
          <p:cNvSpPr/>
          <p:nvPr/>
        </p:nvSpPr>
        <p:spPr>
          <a:xfrm>
            <a:off x="4733925" y="4919186"/>
            <a:ext cx="2310408" cy="28884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800"/>
              <a:buFont typeface="Barlow"/>
              <a:buNone/>
            </a:pPr>
            <a:r>
              <a:rPr b="1" i="0" lang="en-US" sz="1800" u="none" cap="none" strike="noStrike">
                <a:solidFill>
                  <a:srgbClr val="384653"/>
                </a:solidFill>
                <a:latin typeface="IBM Plex Sans Arabic"/>
                <a:ea typeface="IBM Plex Sans Arabic"/>
                <a:cs typeface="IBM Plex Sans Arabic"/>
                <a:sym typeface="IBM Plex Sans Arabic"/>
              </a:rPr>
              <a:t>معدات إضافية</a:t>
            </a:r>
            <a:endParaRPr i="0" sz="1800" u="none" cap="none" strike="noStrike">
              <a:latin typeface="IBM Plex Sans Arabic"/>
              <a:ea typeface="IBM Plex Sans Arabic"/>
              <a:cs typeface="IBM Plex Sans Arabic"/>
              <a:sym typeface="IBM Plex Sans Arabic"/>
            </a:endParaRPr>
          </a:p>
        </p:txBody>
      </p:sp>
      <p:sp>
        <p:nvSpPr>
          <p:cNvPr id="325" name="Google Shape;325;p31"/>
          <p:cNvSpPr/>
          <p:nvPr/>
        </p:nvSpPr>
        <p:spPr>
          <a:xfrm>
            <a:off x="885468" y="5313283"/>
            <a:ext cx="6158865" cy="561975"/>
          </a:xfrm>
          <a:prstGeom prst="rect">
            <a:avLst/>
          </a:prstGeom>
          <a:noFill/>
          <a:ln>
            <a:noFill/>
          </a:ln>
        </p:spPr>
        <p:txBody>
          <a:bodyPr anchorCtr="0" anchor="t" bIns="0" lIns="0" spcFirstLastPara="1" rIns="0" wrap="square" tIns="0">
            <a:noAutofit/>
          </a:bodyPr>
          <a:lstStyle/>
          <a:p>
            <a:pPr indent="0" lvl="0" marL="0" marR="0" rtl="1" algn="r">
              <a:lnSpc>
                <a:spcPct val="162962"/>
              </a:lnSpc>
              <a:spcBef>
                <a:spcPts val="0"/>
              </a:spcBef>
              <a:spcAft>
                <a:spcPts val="0"/>
              </a:spcAft>
              <a:buClr>
                <a:srgbClr val="384653"/>
              </a:buClr>
              <a:buSzPts val="1350"/>
              <a:buFont typeface="Montserrat"/>
              <a:buNone/>
            </a:pPr>
            <a:r>
              <a:rPr i="0" lang="en-US" sz="1350" u="none" cap="none" strike="noStrike">
                <a:solidFill>
                  <a:srgbClr val="384653"/>
                </a:solidFill>
                <a:latin typeface="IBM Plex Sans Arabic"/>
                <a:ea typeface="IBM Plex Sans Arabic"/>
                <a:cs typeface="IBM Plex Sans Arabic"/>
                <a:sym typeface="IBM Plex Sans Arabic"/>
              </a:rPr>
              <a:t>ميزان إلكتروني دقيق، حواسيب أو أجهزة لوحية للإدارة، عربات تسوق وسلات يدوية، ومولد كهربائي احتياطي</a:t>
            </a:r>
            <a:endParaRPr i="0" sz="1350" u="none" cap="none" strike="noStrike">
              <a:latin typeface="IBM Plex Sans Arabic"/>
              <a:ea typeface="IBM Plex Sans Arabic"/>
              <a:cs typeface="IBM Plex Sans Arabic"/>
              <a:sym typeface="IBM Plex Sans Arabic"/>
            </a:endParaRPr>
          </a:p>
        </p:txBody>
      </p:sp>
      <p:sp>
        <p:nvSpPr>
          <p:cNvPr id="326" name="Google Shape;326;p31"/>
          <p:cNvSpPr/>
          <p:nvPr/>
        </p:nvSpPr>
        <p:spPr>
          <a:xfrm>
            <a:off x="702350" y="6343615"/>
            <a:ext cx="13225701" cy="29528"/>
          </a:xfrm>
          <a:prstGeom prst="rect">
            <a:avLst/>
          </a:prstGeom>
          <a:solidFill>
            <a:srgbClr val="38465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1"/>
          <p:cNvSpPr/>
          <p:nvPr/>
        </p:nvSpPr>
        <p:spPr>
          <a:xfrm>
            <a:off x="11617643" y="6636425"/>
            <a:ext cx="2310408" cy="28884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2E3C4E"/>
              </a:buClr>
              <a:buSzPts val="1800"/>
              <a:buFont typeface="Barlow"/>
              <a:buNone/>
            </a:pPr>
            <a:r>
              <a:rPr b="1" i="0" lang="en-US" sz="1800" u="none" cap="none" strike="noStrike">
                <a:solidFill>
                  <a:srgbClr val="2E3C4E"/>
                </a:solidFill>
                <a:latin typeface="IBM Plex Sans Arabic"/>
                <a:ea typeface="IBM Plex Sans Arabic"/>
                <a:cs typeface="IBM Plex Sans Arabic"/>
                <a:sym typeface="IBM Plex Sans Arabic"/>
              </a:rPr>
              <a:t>جدول تفصيلي للأصول</a:t>
            </a:r>
            <a:endParaRPr i="0" sz="1800" u="none" cap="none" strike="noStrike">
              <a:latin typeface="IBM Plex Sans Arabic"/>
              <a:ea typeface="IBM Plex Sans Arabic"/>
              <a:cs typeface="IBM Plex Sans Arabic"/>
              <a:sym typeface="IBM Plex Sans Arabic"/>
            </a:endParaRPr>
          </a:p>
        </p:txBody>
      </p:sp>
      <p:sp>
        <p:nvSpPr>
          <p:cNvPr id="328" name="Google Shape;328;p31"/>
          <p:cNvSpPr/>
          <p:nvPr/>
        </p:nvSpPr>
        <p:spPr>
          <a:xfrm>
            <a:off x="702350" y="7188637"/>
            <a:ext cx="13225701" cy="561975"/>
          </a:xfrm>
          <a:prstGeom prst="rect">
            <a:avLst/>
          </a:prstGeom>
          <a:noFill/>
          <a:ln>
            <a:noFill/>
          </a:ln>
        </p:spPr>
        <p:txBody>
          <a:bodyPr anchorCtr="0" anchor="t" bIns="0" lIns="0" spcFirstLastPara="1" rIns="0" wrap="square" tIns="0">
            <a:noAutofit/>
          </a:bodyPr>
          <a:lstStyle/>
          <a:p>
            <a:pPr indent="0" lvl="0" marL="0" marR="0" rtl="1" algn="r">
              <a:lnSpc>
                <a:spcPct val="162962"/>
              </a:lnSpc>
              <a:spcBef>
                <a:spcPts val="0"/>
              </a:spcBef>
              <a:spcAft>
                <a:spcPts val="0"/>
              </a:spcAft>
              <a:buClr>
                <a:srgbClr val="384653"/>
              </a:buClr>
              <a:buSzPts val="1350"/>
              <a:buFont typeface="Montserrat"/>
              <a:buNone/>
            </a:pPr>
            <a:r>
              <a:rPr i="0" lang="en-US" sz="1350" u="none" cap="none" strike="noStrike">
                <a:solidFill>
                  <a:srgbClr val="384653"/>
                </a:solidFill>
                <a:latin typeface="IBM Plex Sans Arabic"/>
                <a:ea typeface="IBM Plex Sans Arabic"/>
                <a:cs typeface="IBM Plex Sans Arabic"/>
                <a:sym typeface="IBM Plex Sans Arabic"/>
              </a:rPr>
              <a:t>يجب إعداد جدول شامل يوضح لكل أصل: نوعه، الكمية المطلوبة، سعر الوحدة، التكلفة الإجمالية، العمر الافتراضي المقدر، وطريقة الإهلاك المحاسبي المقترحة. هذا الجدول أساسي لحساب </a:t>
            </a:r>
            <a:r>
              <a:rPr i="0" lang="en-US" sz="1350" u="none" cap="none" strike="noStrike">
                <a:solidFill>
                  <a:srgbClr val="2589C9"/>
                </a:solidFill>
                <a:latin typeface="IBM Plex Sans Arabic"/>
                <a:ea typeface="IBM Plex Sans Arabic"/>
                <a:cs typeface="IBM Plex Sans Arabic"/>
                <a:sym typeface="IBM Plex Sans Arabic"/>
              </a:rPr>
              <a:t>التكلفة الاستثمارية الأولية</a:t>
            </a:r>
            <a:r>
              <a:rPr i="0" lang="en-US" sz="1350" u="none" cap="none" strike="noStrike">
                <a:solidFill>
                  <a:srgbClr val="384653"/>
                </a:solidFill>
                <a:latin typeface="IBM Plex Sans Arabic"/>
                <a:ea typeface="IBM Plex Sans Arabic"/>
                <a:cs typeface="IBM Plex Sans Arabic"/>
                <a:sym typeface="IBM Plex Sans Arabic"/>
              </a:rPr>
              <a:t> وللتخطيط المالي طويل المدى.</a:t>
            </a:r>
            <a:endParaRPr i="0" sz="1350" u="none" cap="none" strike="noStrike">
              <a:latin typeface="IBM Plex Sans Arabic"/>
              <a:ea typeface="IBM Plex Sans Arabic"/>
              <a:cs typeface="IBM Plex Sans Arabic"/>
              <a:sym typeface="IBM Plex Sans Arab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2"/>
          <p:cNvSpPr/>
          <p:nvPr/>
        </p:nvSpPr>
        <p:spPr>
          <a:xfrm>
            <a:off x="6808946" y="1034415"/>
            <a:ext cx="7063145" cy="62353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3900"/>
              <a:buFont typeface="Barlow"/>
              <a:buNone/>
            </a:pPr>
            <a:r>
              <a:rPr b="1" i="0" lang="en-US" sz="3900" u="none" cap="none" strike="noStrike">
                <a:solidFill>
                  <a:srgbClr val="2E3C4E"/>
                </a:solidFill>
                <a:latin typeface="Barlow"/>
                <a:ea typeface="Barlow"/>
                <a:cs typeface="Barlow"/>
                <a:sym typeface="Barlow"/>
              </a:rPr>
              <a:t>نظام المشتريات والموردين والمخزون</a:t>
            </a:r>
            <a:endParaRPr b="0" i="0" sz="3900" u="none" cap="none" strike="noStrike"/>
          </a:p>
        </p:txBody>
      </p:sp>
      <p:pic>
        <p:nvPicPr>
          <p:cNvPr descr="preencoded.png" id="335" name="Google Shape;335;p32"/>
          <p:cNvPicPr preferRelativeResize="0"/>
          <p:nvPr/>
        </p:nvPicPr>
        <p:blipFill rotWithShape="1">
          <a:blip r:embed="rId3">
            <a:alphaModFix/>
          </a:blip>
          <a:srcRect b="0" l="0" r="0" t="0"/>
          <a:stretch/>
        </p:blipFill>
        <p:spPr>
          <a:xfrm>
            <a:off x="9500830" y="2037040"/>
            <a:ext cx="4371261" cy="758309"/>
          </a:xfrm>
          <a:prstGeom prst="rect">
            <a:avLst/>
          </a:prstGeom>
          <a:noFill/>
          <a:ln>
            <a:noFill/>
          </a:ln>
        </p:spPr>
      </p:pic>
      <p:sp>
        <p:nvSpPr>
          <p:cNvPr id="336" name="Google Shape;336;p32"/>
          <p:cNvSpPr/>
          <p:nvPr/>
        </p:nvSpPr>
        <p:spPr>
          <a:xfrm>
            <a:off x="11188184" y="2984897"/>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Barlow"/>
                <a:ea typeface="Barlow"/>
                <a:cs typeface="Barlow"/>
                <a:sym typeface="Barlow"/>
              </a:rPr>
              <a:t>اختيار الموردين</a:t>
            </a:r>
            <a:endParaRPr b="0" i="0" sz="1950" u="none" cap="none" strike="noStrike"/>
          </a:p>
        </p:txBody>
      </p:sp>
      <p:sp>
        <p:nvSpPr>
          <p:cNvPr id="337" name="Google Shape;337;p32"/>
          <p:cNvSpPr/>
          <p:nvPr/>
        </p:nvSpPr>
        <p:spPr>
          <a:xfrm>
            <a:off x="9690378" y="3410307"/>
            <a:ext cx="3992166" cy="909757"/>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0" i="0" lang="en-US" sz="1450" u="none" cap="none" strike="noStrike">
                <a:solidFill>
                  <a:srgbClr val="384653"/>
                </a:solidFill>
                <a:latin typeface="Montserrat"/>
                <a:ea typeface="Montserrat"/>
                <a:cs typeface="Montserrat"/>
                <a:sym typeface="Montserrat"/>
              </a:rPr>
              <a:t>تحديد موردين موثوقين للمنتجات الرئيسية: شركات الألبان، المياه والعصائر، المواد التموينية، المنظفات والمطهرات. التفاوض على أفضل الأسعار والشروط.</a:t>
            </a:r>
            <a:endParaRPr b="0" i="0" sz="1450" u="none" cap="none" strike="noStrike"/>
          </a:p>
        </p:txBody>
      </p:sp>
      <p:pic>
        <p:nvPicPr>
          <p:cNvPr descr="preencoded.png" id="338" name="Google Shape;338;p32"/>
          <p:cNvPicPr preferRelativeResize="0"/>
          <p:nvPr/>
        </p:nvPicPr>
        <p:blipFill rotWithShape="1">
          <a:blip r:embed="rId4">
            <a:alphaModFix/>
          </a:blip>
          <a:srcRect b="0" l="0" r="0" t="0"/>
          <a:stretch/>
        </p:blipFill>
        <p:spPr>
          <a:xfrm>
            <a:off x="5129570" y="2037040"/>
            <a:ext cx="4371261" cy="758309"/>
          </a:xfrm>
          <a:prstGeom prst="rect">
            <a:avLst/>
          </a:prstGeom>
          <a:noFill/>
          <a:ln>
            <a:noFill/>
          </a:ln>
        </p:spPr>
      </p:pic>
      <p:sp>
        <p:nvSpPr>
          <p:cNvPr id="339" name="Google Shape;339;p32"/>
          <p:cNvSpPr/>
          <p:nvPr/>
        </p:nvSpPr>
        <p:spPr>
          <a:xfrm>
            <a:off x="6816923" y="2984897"/>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Barlow"/>
                <a:ea typeface="Barlow"/>
                <a:cs typeface="Barlow"/>
                <a:sym typeface="Barlow"/>
              </a:rPr>
              <a:t>شروط التعامل</a:t>
            </a:r>
            <a:endParaRPr b="0" i="0" sz="1950" u="none" cap="none" strike="noStrike"/>
          </a:p>
        </p:txBody>
      </p:sp>
      <p:sp>
        <p:nvSpPr>
          <p:cNvPr id="340" name="Google Shape;340;p32"/>
          <p:cNvSpPr/>
          <p:nvPr/>
        </p:nvSpPr>
        <p:spPr>
          <a:xfrm>
            <a:off x="5319117" y="3410307"/>
            <a:ext cx="3992166" cy="909757"/>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0" i="0" lang="en-US" sz="1450" u="none" cap="none" strike="noStrike">
                <a:solidFill>
                  <a:srgbClr val="384653"/>
                </a:solidFill>
                <a:latin typeface="Montserrat"/>
                <a:ea typeface="Montserrat"/>
                <a:cs typeface="Montserrat"/>
                <a:sym typeface="Montserrat"/>
              </a:rPr>
              <a:t>التفاوض على الخصومات الكمية، مدة السداد (فورية، آجلة 30-60 يوم)، سياسة الاسترجاع والاستبدال، وضمان استمرارية التوريد في المواسم.</a:t>
            </a:r>
            <a:endParaRPr b="0" i="0" sz="1450" u="none" cap="none" strike="noStrike"/>
          </a:p>
        </p:txBody>
      </p:sp>
      <p:pic>
        <p:nvPicPr>
          <p:cNvPr descr="preencoded.png" id="341" name="Google Shape;341;p32"/>
          <p:cNvPicPr preferRelativeResize="0"/>
          <p:nvPr/>
        </p:nvPicPr>
        <p:blipFill rotWithShape="1">
          <a:blip r:embed="rId5">
            <a:alphaModFix/>
          </a:blip>
          <a:srcRect b="0" l="0" r="0" t="0"/>
          <a:stretch/>
        </p:blipFill>
        <p:spPr>
          <a:xfrm>
            <a:off x="758309" y="2037040"/>
            <a:ext cx="4371261" cy="758309"/>
          </a:xfrm>
          <a:prstGeom prst="rect">
            <a:avLst/>
          </a:prstGeom>
          <a:noFill/>
          <a:ln>
            <a:noFill/>
          </a:ln>
        </p:spPr>
      </p:pic>
      <p:sp>
        <p:nvSpPr>
          <p:cNvPr id="342" name="Google Shape;342;p32"/>
          <p:cNvSpPr/>
          <p:nvPr/>
        </p:nvSpPr>
        <p:spPr>
          <a:xfrm>
            <a:off x="2445663" y="2984897"/>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Barlow"/>
                <a:ea typeface="Barlow"/>
                <a:cs typeface="Barlow"/>
                <a:sym typeface="Barlow"/>
              </a:rPr>
              <a:t>إدارة المخزون</a:t>
            </a:r>
            <a:endParaRPr b="0" i="0" sz="1950" u="none" cap="none" strike="noStrike"/>
          </a:p>
        </p:txBody>
      </p:sp>
      <p:sp>
        <p:nvSpPr>
          <p:cNvPr id="343" name="Google Shape;343;p32"/>
          <p:cNvSpPr/>
          <p:nvPr/>
        </p:nvSpPr>
        <p:spPr>
          <a:xfrm>
            <a:off x="947857" y="3410307"/>
            <a:ext cx="3992166" cy="909757"/>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0" i="0" lang="en-US" sz="1450" u="none" cap="none" strike="noStrike">
                <a:solidFill>
                  <a:srgbClr val="384653"/>
                </a:solidFill>
                <a:latin typeface="Montserrat"/>
                <a:ea typeface="Montserrat"/>
                <a:cs typeface="Montserrat"/>
                <a:sym typeface="Montserrat"/>
              </a:rPr>
              <a:t>تحديد الحد الأدنى لإعادة الطلب لكل منتج، دورة الطلب المناسبة، التعامل الفوري مع البضائع سريعة التلف، ومراقبة صارمة لتواريخ الصلاحية.</a:t>
            </a:r>
            <a:endParaRPr b="0" i="0" sz="1450" u="none" cap="none" strike="noStrike"/>
          </a:p>
        </p:txBody>
      </p:sp>
      <p:sp>
        <p:nvSpPr>
          <p:cNvPr id="344" name="Google Shape;344;p32"/>
          <p:cNvSpPr/>
          <p:nvPr/>
        </p:nvSpPr>
        <p:spPr>
          <a:xfrm>
            <a:off x="4193619" y="4912400"/>
            <a:ext cx="2890361"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1950"/>
              <a:buFont typeface="Barlow"/>
              <a:buNone/>
            </a:pPr>
            <a:r>
              <a:rPr b="1" i="0" lang="en-US" sz="1950" u="none" cap="none" strike="noStrike">
                <a:solidFill>
                  <a:srgbClr val="2E3C4E"/>
                </a:solidFill>
                <a:latin typeface="Barlow"/>
                <a:ea typeface="Barlow"/>
                <a:cs typeface="Barlow"/>
                <a:sym typeface="Barlow"/>
              </a:rPr>
              <a:t>سياسات إدارة المخزون الفعالة</a:t>
            </a:r>
            <a:endParaRPr b="0" i="0" sz="1950" u="none" cap="none" strike="noStrike"/>
          </a:p>
        </p:txBody>
      </p:sp>
      <p:sp>
        <p:nvSpPr>
          <p:cNvPr id="345" name="Google Shape;345;p32"/>
          <p:cNvSpPr/>
          <p:nvPr/>
        </p:nvSpPr>
        <p:spPr>
          <a:xfrm>
            <a:off x="758309" y="5413653"/>
            <a:ext cx="6325672" cy="606504"/>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Montserrat"/>
              <a:buChar char="•"/>
            </a:pPr>
            <a:r>
              <a:rPr b="0" i="0" lang="en-US" sz="1450" u="none" cap="none" strike="noStrike">
                <a:solidFill>
                  <a:srgbClr val="384653"/>
                </a:solidFill>
                <a:latin typeface="Montserrat"/>
                <a:ea typeface="Montserrat"/>
                <a:cs typeface="Montserrat"/>
                <a:sym typeface="Montserrat"/>
              </a:rPr>
              <a:t>تطبيق نظام FIFO (الوارد أولاً يصرف أولاً) خاصة للمنتجات ذات الصلاحية المحدودة</a:t>
            </a:r>
            <a:endParaRPr b="0" i="0" sz="1450" u="none" cap="none" strike="noStrike"/>
          </a:p>
        </p:txBody>
      </p:sp>
      <p:sp>
        <p:nvSpPr>
          <p:cNvPr id="346" name="Google Shape;346;p32"/>
          <p:cNvSpPr/>
          <p:nvPr/>
        </p:nvSpPr>
        <p:spPr>
          <a:xfrm>
            <a:off x="758309" y="6086475"/>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Montserrat"/>
              <a:buChar char="•"/>
            </a:pPr>
            <a:r>
              <a:rPr b="0" i="0" lang="en-US" sz="1450" u="none" cap="none" strike="noStrike">
                <a:solidFill>
                  <a:srgbClr val="384653"/>
                </a:solidFill>
                <a:latin typeface="Montserrat"/>
                <a:ea typeface="Montserrat"/>
                <a:cs typeface="Montserrat"/>
                <a:sym typeface="Montserrat"/>
              </a:rPr>
              <a:t>الجرد الدوري المنتظم (أسبوعي للمواد سريعة الحركة، شهري للباقي)</a:t>
            </a:r>
            <a:endParaRPr b="0" i="0" sz="1450" u="none" cap="none" strike="noStrike"/>
          </a:p>
        </p:txBody>
      </p:sp>
      <p:sp>
        <p:nvSpPr>
          <p:cNvPr id="347" name="Google Shape;347;p32"/>
          <p:cNvSpPr/>
          <p:nvPr/>
        </p:nvSpPr>
        <p:spPr>
          <a:xfrm>
            <a:off x="758309" y="6456045"/>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Montserrat"/>
              <a:buChar char="•"/>
            </a:pPr>
            <a:r>
              <a:rPr b="0" i="0" lang="en-US" sz="1450" u="none" cap="none" strike="noStrike">
                <a:solidFill>
                  <a:srgbClr val="384653"/>
                </a:solidFill>
                <a:latin typeface="Montserrat"/>
                <a:ea typeface="Montserrat"/>
                <a:cs typeface="Montserrat"/>
                <a:sym typeface="Montserrat"/>
              </a:rPr>
              <a:t>استخدام برنامج محاسبي يتتبع المخزون تلقائياً وينبه عند الحد الأدنى</a:t>
            </a:r>
            <a:endParaRPr b="0" i="0" sz="1450" u="none" cap="none" strike="noStrike"/>
          </a:p>
        </p:txBody>
      </p:sp>
      <p:sp>
        <p:nvSpPr>
          <p:cNvPr id="348" name="Google Shape;348;p32"/>
          <p:cNvSpPr/>
          <p:nvPr/>
        </p:nvSpPr>
        <p:spPr>
          <a:xfrm>
            <a:off x="758309" y="6825615"/>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Montserrat"/>
              <a:buChar char="•"/>
            </a:pPr>
            <a:r>
              <a:rPr b="0" i="0" lang="en-US" sz="1450" u="none" cap="none" strike="noStrike">
                <a:solidFill>
                  <a:srgbClr val="384653"/>
                </a:solidFill>
                <a:latin typeface="Montserrat"/>
                <a:ea typeface="Montserrat"/>
                <a:cs typeface="Montserrat"/>
                <a:sym typeface="Montserrat"/>
              </a:rPr>
              <a:t>تخصيص مساحة تخزين منظمة مع تصنيف واضح للمنتجات</a:t>
            </a:r>
            <a:endParaRPr b="0" i="0" sz="1450" u="none" cap="none" strike="noStrike"/>
          </a:p>
        </p:txBody>
      </p:sp>
      <p:sp>
        <p:nvSpPr>
          <p:cNvPr id="349" name="Google Shape;349;p32"/>
          <p:cNvSpPr/>
          <p:nvPr/>
        </p:nvSpPr>
        <p:spPr>
          <a:xfrm>
            <a:off x="11131987" y="4912400"/>
            <a:ext cx="2747724"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1950"/>
              <a:buFont typeface="Barlow"/>
              <a:buNone/>
            </a:pPr>
            <a:r>
              <a:rPr b="1" i="0" lang="en-US" sz="1950" u="none" cap="none" strike="noStrike">
                <a:solidFill>
                  <a:srgbClr val="2E3C4E"/>
                </a:solidFill>
                <a:latin typeface="Barlow"/>
                <a:ea typeface="Barlow"/>
                <a:cs typeface="Barlow"/>
                <a:sym typeface="Barlow"/>
              </a:rPr>
              <a:t>التعامل مع البضائع الحساسة</a:t>
            </a:r>
            <a:endParaRPr b="0" i="0" sz="1950" u="none" cap="none" strike="noStrike"/>
          </a:p>
        </p:txBody>
      </p:sp>
      <p:sp>
        <p:nvSpPr>
          <p:cNvPr id="350" name="Google Shape;350;p32"/>
          <p:cNvSpPr/>
          <p:nvPr/>
        </p:nvSpPr>
        <p:spPr>
          <a:xfrm>
            <a:off x="7554039" y="5413653"/>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Montserrat"/>
              <a:buChar char="•"/>
            </a:pPr>
            <a:r>
              <a:rPr b="0" i="0" lang="en-US" sz="1450" u="none" cap="none" strike="noStrike">
                <a:solidFill>
                  <a:srgbClr val="384653"/>
                </a:solidFill>
                <a:latin typeface="Montserrat"/>
                <a:ea typeface="Montserrat"/>
                <a:cs typeface="Montserrat"/>
                <a:sym typeface="Montserrat"/>
              </a:rPr>
              <a:t>فحص تواريخ الصلاحية عند الاستلام والتأكد من وجود مهلة كافية</a:t>
            </a:r>
            <a:endParaRPr b="0" i="0" sz="1450" u="none" cap="none" strike="noStrike"/>
          </a:p>
        </p:txBody>
      </p:sp>
      <p:sp>
        <p:nvSpPr>
          <p:cNvPr id="351" name="Google Shape;351;p32"/>
          <p:cNvSpPr/>
          <p:nvPr/>
        </p:nvSpPr>
        <p:spPr>
          <a:xfrm>
            <a:off x="7554039" y="5783223"/>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Montserrat"/>
              <a:buChar char="•"/>
            </a:pPr>
            <a:r>
              <a:rPr b="0" i="0" lang="en-US" sz="1450" u="none" cap="none" strike="noStrike">
                <a:solidFill>
                  <a:srgbClr val="384653"/>
                </a:solidFill>
                <a:latin typeface="Montserrat"/>
                <a:ea typeface="Montserrat"/>
                <a:cs typeface="Montserrat"/>
                <a:sym typeface="Montserrat"/>
              </a:rPr>
              <a:t>مراقبة يومية للمنتجات قريبة الانتهاء وتطبيق خصومات للتصريف</a:t>
            </a:r>
            <a:endParaRPr b="0" i="0" sz="1450" u="none" cap="none" strike="noStrike"/>
          </a:p>
        </p:txBody>
      </p:sp>
      <p:sp>
        <p:nvSpPr>
          <p:cNvPr id="352" name="Google Shape;352;p32"/>
          <p:cNvSpPr/>
          <p:nvPr/>
        </p:nvSpPr>
        <p:spPr>
          <a:xfrm>
            <a:off x="7554039" y="6152793"/>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Montserrat"/>
              <a:buChar char="•"/>
            </a:pPr>
            <a:r>
              <a:rPr b="0" i="0" lang="en-US" sz="1450" u="none" cap="none" strike="noStrike">
                <a:solidFill>
                  <a:srgbClr val="384653"/>
                </a:solidFill>
                <a:latin typeface="Montserrat"/>
                <a:ea typeface="Montserrat"/>
                <a:cs typeface="Montserrat"/>
                <a:sym typeface="Montserrat"/>
              </a:rPr>
              <a:t>الالتزام بدرجات الحرارة المناسبة للتخزين (مبردات/مجمدات)</a:t>
            </a:r>
            <a:endParaRPr b="0" i="0" sz="1450" u="none" cap="none" strike="noStrike"/>
          </a:p>
        </p:txBody>
      </p:sp>
      <p:sp>
        <p:nvSpPr>
          <p:cNvPr id="353" name="Google Shape;353;p32"/>
          <p:cNvSpPr/>
          <p:nvPr/>
        </p:nvSpPr>
        <p:spPr>
          <a:xfrm>
            <a:off x="7554039" y="6522363"/>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Montserrat"/>
              <a:buChar char="•"/>
            </a:pPr>
            <a:r>
              <a:rPr b="0" i="0" lang="en-US" sz="1450" u="none" cap="none" strike="noStrike">
                <a:solidFill>
                  <a:srgbClr val="384653"/>
                </a:solidFill>
                <a:latin typeface="Montserrat"/>
                <a:ea typeface="Montserrat"/>
                <a:cs typeface="Montserrat"/>
                <a:sym typeface="Montserrat"/>
              </a:rPr>
              <a:t>عزل المنتجات التالفة فوراً وتوثيق الخسائر محاسبياً</a:t>
            </a:r>
            <a:endParaRPr b="0" i="0" sz="1450" u="none" cap="none" strike="noStrike"/>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3"/>
          <p:cNvSpPr/>
          <p:nvPr/>
        </p:nvSpPr>
        <p:spPr>
          <a:xfrm>
            <a:off x="7927419" y="573881"/>
            <a:ext cx="5944672" cy="62353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3900"/>
              <a:buFont typeface="Barlow"/>
              <a:buNone/>
            </a:pPr>
            <a:r>
              <a:rPr b="1" i="0" lang="en-US" sz="3900" u="none" cap="none" strike="noStrike">
                <a:solidFill>
                  <a:srgbClr val="2E3C4E"/>
                </a:solidFill>
                <a:latin typeface="Barlow"/>
                <a:ea typeface="Barlow"/>
                <a:cs typeface="Barlow"/>
                <a:sym typeface="Barlow"/>
              </a:rPr>
              <a:t>استراتيجية التسويق والمبيعات</a:t>
            </a:r>
            <a:endParaRPr b="0" i="0" sz="3900" u="none" cap="none" strike="noStrike"/>
          </a:p>
        </p:txBody>
      </p:sp>
      <p:sp>
        <p:nvSpPr>
          <p:cNvPr id="360" name="Google Shape;360;p33"/>
          <p:cNvSpPr/>
          <p:nvPr/>
        </p:nvSpPr>
        <p:spPr>
          <a:xfrm>
            <a:off x="10819209" y="1273135"/>
            <a:ext cx="3052882" cy="374094"/>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2E3C4E"/>
              </a:buClr>
              <a:buSzPts val="2350"/>
              <a:buFont typeface="Barlow"/>
              <a:buNone/>
            </a:pPr>
            <a:r>
              <a:rPr b="1" i="0" lang="en-US" sz="2350" u="none" cap="none" strike="noStrike">
                <a:solidFill>
                  <a:srgbClr val="2E3C4E"/>
                </a:solidFill>
                <a:latin typeface="Barlow"/>
                <a:ea typeface="Barlow"/>
                <a:cs typeface="Barlow"/>
                <a:sym typeface="Barlow"/>
              </a:rPr>
              <a:t>بناء الهوية والعلامة التجارية</a:t>
            </a:r>
            <a:endParaRPr b="0" i="0" sz="2350" u="none" cap="none" strike="noStrike"/>
          </a:p>
        </p:txBody>
      </p:sp>
      <p:sp>
        <p:nvSpPr>
          <p:cNvPr id="361" name="Google Shape;361;p33"/>
          <p:cNvSpPr/>
          <p:nvPr/>
        </p:nvSpPr>
        <p:spPr>
          <a:xfrm>
            <a:off x="758309" y="2144792"/>
            <a:ext cx="4968002" cy="1198840"/>
          </a:xfrm>
          <a:prstGeom prst="roundRect">
            <a:avLst>
              <a:gd fmla="val 37953"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3"/>
          <p:cNvSpPr/>
          <p:nvPr/>
        </p:nvSpPr>
        <p:spPr>
          <a:xfrm>
            <a:off x="3034784" y="2341959"/>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Barlow"/>
                <a:ea typeface="Barlow"/>
                <a:cs typeface="Barlow"/>
                <a:sym typeface="Barlow"/>
              </a:rPr>
              <a:t>الاسم التجاري</a:t>
            </a:r>
            <a:endParaRPr b="0" i="0" sz="1950" u="none" cap="none" strike="noStrike"/>
          </a:p>
        </p:txBody>
      </p:sp>
      <p:sp>
        <p:nvSpPr>
          <p:cNvPr id="363" name="Google Shape;363;p33"/>
          <p:cNvSpPr/>
          <p:nvPr/>
        </p:nvSpPr>
        <p:spPr>
          <a:xfrm>
            <a:off x="955477" y="2843213"/>
            <a:ext cx="4573667"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0" i="0" lang="en-US" sz="1450" u="none" cap="none" strike="noStrike">
                <a:solidFill>
                  <a:srgbClr val="384653"/>
                </a:solidFill>
                <a:latin typeface="Montserrat"/>
                <a:ea typeface="Montserrat"/>
                <a:cs typeface="Montserrat"/>
                <a:sym typeface="Montserrat"/>
              </a:rPr>
              <a:t>اختيار اسم سهل التذكر، يعكس هوية المحل</a:t>
            </a:r>
            <a:endParaRPr b="0" i="0" sz="1450" u="none" cap="none" strike="noStrike"/>
          </a:p>
        </p:txBody>
      </p:sp>
      <p:sp>
        <p:nvSpPr>
          <p:cNvPr id="364" name="Google Shape;364;p33"/>
          <p:cNvSpPr/>
          <p:nvPr/>
        </p:nvSpPr>
        <p:spPr>
          <a:xfrm>
            <a:off x="758309" y="3533180"/>
            <a:ext cx="4968002" cy="1198840"/>
          </a:xfrm>
          <a:prstGeom prst="roundRect">
            <a:avLst>
              <a:gd fmla="val 37953"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3"/>
          <p:cNvSpPr/>
          <p:nvPr/>
        </p:nvSpPr>
        <p:spPr>
          <a:xfrm>
            <a:off x="3034784" y="3730347"/>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Barlow"/>
                <a:ea typeface="Barlow"/>
                <a:cs typeface="Barlow"/>
                <a:sym typeface="Barlow"/>
              </a:rPr>
              <a:t>الشعار والتصميم</a:t>
            </a:r>
            <a:endParaRPr b="0" i="0" sz="1950" u="none" cap="none" strike="noStrike"/>
          </a:p>
        </p:txBody>
      </p:sp>
      <p:sp>
        <p:nvSpPr>
          <p:cNvPr id="366" name="Google Shape;366;p33"/>
          <p:cNvSpPr/>
          <p:nvPr/>
        </p:nvSpPr>
        <p:spPr>
          <a:xfrm>
            <a:off x="955477" y="4231600"/>
            <a:ext cx="4573667"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0" i="0" lang="en-US" sz="1450" u="none" cap="none" strike="noStrike">
                <a:solidFill>
                  <a:srgbClr val="384653"/>
                </a:solidFill>
                <a:latin typeface="Montserrat"/>
                <a:ea typeface="Montserrat"/>
                <a:cs typeface="Montserrat"/>
                <a:sym typeface="Montserrat"/>
              </a:rPr>
              <a:t>تصميم شعار احترافي وألوان متناسقة</a:t>
            </a:r>
            <a:endParaRPr b="0" i="0" sz="1450" u="none" cap="none" strike="noStrike"/>
          </a:p>
        </p:txBody>
      </p:sp>
      <p:sp>
        <p:nvSpPr>
          <p:cNvPr id="367" name="Google Shape;367;p33"/>
          <p:cNvSpPr/>
          <p:nvPr/>
        </p:nvSpPr>
        <p:spPr>
          <a:xfrm>
            <a:off x="758309" y="4921568"/>
            <a:ext cx="4968002" cy="1198840"/>
          </a:xfrm>
          <a:prstGeom prst="roundRect">
            <a:avLst>
              <a:gd fmla="val 37953"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3"/>
          <p:cNvSpPr/>
          <p:nvPr/>
        </p:nvSpPr>
        <p:spPr>
          <a:xfrm>
            <a:off x="3034784" y="5118735"/>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Barlow"/>
                <a:ea typeface="Barlow"/>
                <a:cs typeface="Barlow"/>
                <a:sym typeface="Barlow"/>
              </a:rPr>
              <a:t>عرض الأسعار</a:t>
            </a:r>
            <a:endParaRPr b="0" i="0" sz="1950" u="none" cap="none" strike="noStrike"/>
          </a:p>
        </p:txBody>
      </p:sp>
      <p:sp>
        <p:nvSpPr>
          <p:cNvPr id="369" name="Google Shape;369;p33"/>
          <p:cNvSpPr/>
          <p:nvPr/>
        </p:nvSpPr>
        <p:spPr>
          <a:xfrm>
            <a:off x="955477" y="5619988"/>
            <a:ext cx="4573667"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0" i="0" lang="en-US" sz="1450" u="none" cap="none" strike="noStrike">
                <a:solidFill>
                  <a:srgbClr val="384653"/>
                </a:solidFill>
                <a:latin typeface="Montserrat"/>
                <a:ea typeface="Montserrat"/>
                <a:cs typeface="Montserrat"/>
                <a:sym typeface="Montserrat"/>
              </a:rPr>
              <a:t>لافتات واضحة وجذابة للعروض الخاصة</a:t>
            </a:r>
            <a:endParaRPr b="0" i="0" sz="1450" u="none" cap="none" strike="noStrike"/>
          </a:p>
        </p:txBody>
      </p:sp>
      <p:sp>
        <p:nvSpPr>
          <p:cNvPr id="370" name="Google Shape;370;p33"/>
          <p:cNvSpPr/>
          <p:nvPr/>
        </p:nvSpPr>
        <p:spPr>
          <a:xfrm>
            <a:off x="11385233" y="2121098"/>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1950"/>
              <a:buFont typeface="Barlow"/>
              <a:buNone/>
            </a:pPr>
            <a:r>
              <a:rPr b="1" i="0" lang="en-US" sz="1950" u="none" cap="none" strike="noStrike">
                <a:solidFill>
                  <a:srgbClr val="2E3C4E"/>
                </a:solidFill>
                <a:latin typeface="Barlow"/>
                <a:ea typeface="Barlow"/>
                <a:cs typeface="Barlow"/>
                <a:sym typeface="Barlow"/>
              </a:rPr>
              <a:t>أدوات التسويق والترويج</a:t>
            </a:r>
            <a:endParaRPr b="0" i="0" sz="1950" u="none" cap="none" strike="noStrike"/>
          </a:p>
        </p:txBody>
      </p:sp>
      <p:sp>
        <p:nvSpPr>
          <p:cNvPr id="371" name="Google Shape;371;p33"/>
          <p:cNvSpPr/>
          <p:nvPr/>
        </p:nvSpPr>
        <p:spPr>
          <a:xfrm>
            <a:off x="6196370" y="2622352"/>
            <a:ext cx="768322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Montserrat"/>
                <a:ea typeface="Montserrat"/>
                <a:cs typeface="Montserrat"/>
                <a:sym typeface="Montserrat"/>
              </a:rPr>
              <a:t>عروض الافتتاح:</a:t>
            </a:r>
            <a:r>
              <a:rPr b="0" i="0" lang="en-US" sz="1450" u="none" cap="none" strike="noStrike">
                <a:solidFill>
                  <a:srgbClr val="384653"/>
                </a:solidFill>
                <a:latin typeface="Montserrat"/>
                <a:ea typeface="Montserrat"/>
                <a:cs typeface="Montserrat"/>
                <a:sym typeface="Montserrat"/>
              </a:rPr>
              <a:t> خصومات وهدايا لجذب العملاء الأوائل وخلق ضجة في الحي</a:t>
            </a:r>
            <a:endParaRPr b="0" i="0" sz="1450" u="none" cap="none" strike="noStrike"/>
          </a:p>
        </p:txBody>
      </p:sp>
      <p:sp>
        <p:nvSpPr>
          <p:cNvPr id="372" name="Google Shape;372;p33"/>
          <p:cNvSpPr/>
          <p:nvPr/>
        </p:nvSpPr>
        <p:spPr>
          <a:xfrm>
            <a:off x="6196370" y="2991922"/>
            <a:ext cx="768322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Montserrat"/>
                <a:ea typeface="Montserrat"/>
                <a:cs typeface="Montserrat"/>
                <a:sym typeface="Montserrat"/>
              </a:rPr>
              <a:t>العروض الدورية:</a:t>
            </a:r>
            <a:r>
              <a:rPr b="0" i="0" lang="en-US" sz="1450" u="none" cap="none" strike="noStrike">
                <a:solidFill>
                  <a:srgbClr val="384653"/>
                </a:solidFill>
                <a:latin typeface="Montserrat"/>
                <a:ea typeface="Montserrat"/>
                <a:cs typeface="Montserrat"/>
                <a:sym typeface="Montserrat"/>
              </a:rPr>
              <a:t> عروض أسبوعية أو شهرية على منتجات مختارة لتحفيز التسوق المتكرر</a:t>
            </a:r>
            <a:endParaRPr b="0" i="0" sz="1450" u="none" cap="none" strike="noStrike"/>
          </a:p>
        </p:txBody>
      </p:sp>
      <p:sp>
        <p:nvSpPr>
          <p:cNvPr id="373" name="Google Shape;373;p33"/>
          <p:cNvSpPr/>
          <p:nvPr/>
        </p:nvSpPr>
        <p:spPr>
          <a:xfrm>
            <a:off x="6196370" y="3361492"/>
            <a:ext cx="768322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Montserrat"/>
                <a:ea typeface="Montserrat"/>
                <a:cs typeface="Montserrat"/>
                <a:sym typeface="Montserrat"/>
              </a:rPr>
              <a:t>برامج الولاء:</a:t>
            </a:r>
            <a:r>
              <a:rPr b="0" i="0" lang="en-US" sz="1450" u="none" cap="none" strike="noStrike">
                <a:solidFill>
                  <a:srgbClr val="384653"/>
                </a:solidFill>
                <a:latin typeface="Montserrat"/>
                <a:ea typeface="Montserrat"/>
                <a:cs typeface="Montserrat"/>
                <a:sym typeface="Montserrat"/>
              </a:rPr>
              <a:t> بطاقات نقاط أو عروض خاصة للعملاء الدائمين</a:t>
            </a:r>
            <a:endParaRPr b="0" i="0" sz="1450" u="none" cap="none" strike="noStrike"/>
          </a:p>
        </p:txBody>
      </p:sp>
      <p:sp>
        <p:nvSpPr>
          <p:cNvPr id="374" name="Google Shape;374;p33"/>
          <p:cNvSpPr/>
          <p:nvPr/>
        </p:nvSpPr>
        <p:spPr>
          <a:xfrm>
            <a:off x="6196370" y="3731062"/>
            <a:ext cx="7683222" cy="60650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Montserrat"/>
                <a:ea typeface="Montserrat"/>
                <a:cs typeface="Montserrat"/>
                <a:sym typeface="Montserrat"/>
              </a:rPr>
              <a:t>التسويق الرقمي:</a:t>
            </a:r>
            <a:r>
              <a:rPr b="0" i="0" lang="en-US" sz="1450" u="none" cap="none" strike="noStrike">
                <a:solidFill>
                  <a:srgbClr val="384653"/>
                </a:solidFill>
                <a:latin typeface="Montserrat"/>
                <a:ea typeface="Montserrat"/>
                <a:cs typeface="Montserrat"/>
                <a:sym typeface="Montserrat"/>
              </a:rPr>
              <a:t> تسجيل المحل على خرائط جوجل والتطبيقات المحلية، إنشاء حسابات نشطة على وسائل التواصل الاجتماعي</a:t>
            </a:r>
            <a:endParaRPr b="0" i="0" sz="1450" u="none" cap="none" strike="noStrike"/>
          </a:p>
        </p:txBody>
      </p:sp>
      <p:sp>
        <p:nvSpPr>
          <p:cNvPr id="375" name="Google Shape;375;p33"/>
          <p:cNvSpPr/>
          <p:nvPr/>
        </p:nvSpPr>
        <p:spPr>
          <a:xfrm>
            <a:off x="6196370" y="4403884"/>
            <a:ext cx="768322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Montserrat"/>
                <a:ea typeface="Montserrat"/>
                <a:cs typeface="Montserrat"/>
                <a:sym typeface="Montserrat"/>
              </a:rPr>
              <a:t>خدمة التوصيل:</a:t>
            </a:r>
            <a:r>
              <a:rPr b="0" i="0" lang="en-US" sz="1450" u="none" cap="none" strike="noStrike">
                <a:solidFill>
                  <a:srgbClr val="384653"/>
                </a:solidFill>
                <a:latin typeface="Montserrat"/>
                <a:ea typeface="Montserrat"/>
                <a:cs typeface="Montserrat"/>
                <a:sym typeface="Montserrat"/>
              </a:rPr>
              <a:t> تقديم خدمة توصيل للمنازل في الحي عبر تطبيقات التوصيل أو خدمة خاصة</a:t>
            </a:r>
            <a:endParaRPr b="0" i="0" sz="1450" u="none" cap="none" strike="noStrike"/>
          </a:p>
        </p:txBody>
      </p:sp>
      <p:sp>
        <p:nvSpPr>
          <p:cNvPr id="376" name="Google Shape;376;p33"/>
          <p:cNvSpPr/>
          <p:nvPr/>
        </p:nvSpPr>
        <p:spPr>
          <a:xfrm>
            <a:off x="758309" y="6546890"/>
            <a:ext cx="13113782" cy="1108829"/>
          </a:xfrm>
          <a:prstGeom prst="roundRect">
            <a:avLst>
              <a:gd fmla="val 25646" name="adj"/>
            </a:avLst>
          </a:prstGeom>
          <a:solidFill>
            <a:srgbClr val="BED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7" name="Google Shape;377;p33"/>
          <p:cNvPicPr preferRelativeResize="0"/>
          <p:nvPr/>
        </p:nvPicPr>
        <p:blipFill rotWithShape="1">
          <a:blip r:embed="rId3">
            <a:alphaModFix/>
          </a:blip>
          <a:srcRect b="0" l="0" r="0" t="0"/>
          <a:stretch/>
        </p:blipFill>
        <p:spPr>
          <a:xfrm>
            <a:off x="947857" y="6831330"/>
            <a:ext cx="236934" cy="189548"/>
          </a:xfrm>
          <a:prstGeom prst="rect">
            <a:avLst/>
          </a:prstGeom>
          <a:noFill/>
          <a:ln>
            <a:noFill/>
          </a:ln>
        </p:spPr>
      </p:pic>
      <p:sp>
        <p:nvSpPr>
          <p:cNvPr id="378" name="Google Shape;378;p33"/>
          <p:cNvSpPr/>
          <p:nvPr/>
        </p:nvSpPr>
        <p:spPr>
          <a:xfrm>
            <a:off x="1374338" y="6783824"/>
            <a:ext cx="12308205" cy="60650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000000"/>
              </a:buClr>
              <a:buSzPts val="1450"/>
              <a:buFont typeface="Montserrat"/>
              <a:buNone/>
            </a:pPr>
            <a:r>
              <a:rPr b="1" i="0" lang="en-US" sz="1450" u="none" cap="none" strike="noStrike">
                <a:solidFill>
                  <a:srgbClr val="000000"/>
                </a:solidFill>
                <a:latin typeface="Montserrat"/>
                <a:ea typeface="Montserrat"/>
                <a:cs typeface="Montserrat"/>
                <a:sym typeface="Montserrat"/>
              </a:rPr>
              <a:t>استراتيجية ذكية:</a:t>
            </a:r>
            <a:r>
              <a:rPr b="0" i="0" lang="en-US" sz="1450" u="none" cap="none" strike="noStrike">
                <a:solidFill>
                  <a:srgbClr val="000000"/>
                </a:solidFill>
                <a:latin typeface="Montserrat"/>
                <a:ea typeface="Montserrat"/>
                <a:cs typeface="Montserrat"/>
                <a:sym typeface="Montserrat"/>
              </a:rPr>
              <a:t> ركز في البداية على كسب ولاء سكان الحي المحيط، فالعميل الراضي هو أفضل مسوق. تأكد من الجودة والخدمة الممتازة قبل التوسع في الإعلانات المكلفة.</a:t>
            </a:r>
            <a:endParaRPr b="0" i="0" sz="1450" u="none" cap="none" strike="noStrike"/>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4"/>
          <p:cNvSpPr/>
          <p:nvPr/>
        </p:nvSpPr>
        <p:spPr>
          <a:xfrm>
            <a:off x="11167229" y="280749"/>
            <a:ext cx="3054668" cy="335875"/>
          </a:xfrm>
          <a:prstGeom prst="rect">
            <a:avLst/>
          </a:prstGeom>
          <a:noFill/>
          <a:ln>
            <a:noFill/>
          </a:ln>
        </p:spPr>
        <p:txBody>
          <a:bodyPr anchorCtr="0" anchor="t" bIns="0" lIns="0" spcFirstLastPara="1" rIns="0" wrap="square" tIns="0">
            <a:noAutofit/>
          </a:bodyPr>
          <a:lstStyle/>
          <a:p>
            <a:pPr indent="0" lvl="0" marL="0" marR="0" rtl="1" algn="r">
              <a:lnSpc>
                <a:spcPct val="123809"/>
              </a:lnSpc>
              <a:spcBef>
                <a:spcPts val="0"/>
              </a:spcBef>
              <a:spcAft>
                <a:spcPts val="0"/>
              </a:spcAft>
              <a:buClr>
                <a:srgbClr val="2E3C4E"/>
              </a:buClr>
              <a:buSzPts val="2100"/>
              <a:buFont typeface="Barlow"/>
              <a:buNone/>
            </a:pPr>
            <a:r>
              <a:rPr b="1" i="0" lang="en-US" sz="2100" u="none" cap="none" strike="noStrike">
                <a:solidFill>
                  <a:srgbClr val="2E3C4E"/>
                </a:solidFill>
                <a:latin typeface="Barlow"/>
                <a:ea typeface="Barlow"/>
                <a:cs typeface="Barlow"/>
                <a:sym typeface="Barlow"/>
              </a:rPr>
              <a:t>دراسة التكاليف والاستثمارات</a:t>
            </a:r>
            <a:endParaRPr b="0" i="0" sz="2100" u="none" cap="none" strike="noStrike"/>
          </a:p>
        </p:txBody>
      </p:sp>
      <p:sp>
        <p:nvSpPr>
          <p:cNvPr id="385" name="Google Shape;385;p34"/>
          <p:cNvSpPr/>
          <p:nvPr/>
        </p:nvSpPr>
        <p:spPr>
          <a:xfrm>
            <a:off x="12196524" y="657463"/>
            <a:ext cx="2025372" cy="201454"/>
          </a:xfrm>
          <a:prstGeom prst="rect">
            <a:avLst/>
          </a:prstGeom>
          <a:noFill/>
          <a:ln>
            <a:noFill/>
          </a:ln>
        </p:spPr>
        <p:txBody>
          <a:bodyPr anchorCtr="0" anchor="t" bIns="0" lIns="0" spcFirstLastPara="1" rIns="0" wrap="square" tIns="0">
            <a:noAutofit/>
          </a:bodyPr>
          <a:lstStyle/>
          <a:p>
            <a:pPr indent="0" lvl="0" marL="0" marR="0" rtl="1" algn="r">
              <a:lnSpc>
                <a:spcPct val="124000"/>
              </a:lnSpc>
              <a:spcBef>
                <a:spcPts val="0"/>
              </a:spcBef>
              <a:spcAft>
                <a:spcPts val="0"/>
              </a:spcAft>
              <a:buClr>
                <a:srgbClr val="2E3C4E"/>
              </a:buClr>
              <a:buSzPts val="1250"/>
              <a:buFont typeface="Barlow"/>
              <a:buNone/>
            </a:pPr>
            <a:r>
              <a:rPr b="1" i="0" lang="en-US" sz="1250" u="none" cap="none" strike="noStrike">
                <a:solidFill>
                  <a:srgbClr val="2E3C4E"/>
                </a:solidFill>
                <a:latin typeface="Barlow"/>
                <a:ea typeface="Barlow"/>
                <a:cs typeface="Barlow"/>
                <a:sym typeface="Barlow"/>
              </a:rPr>
              <a:t>التكاليف الاستثمارية (مرة واحدة)</a:t>
            </a:r>
            <a:endParaRPr b="0" i="0" sz="1250" u="none" cap="none" strike="noStrike"/>
          </a:p>
        </p:txBody>
      </p:sp>
      <p:sp>
        <p:nvSpPr>
          <p:cNvPr id="386" name="Google Shape;386;p34"/>
          <p:cNvSpPr/>
          <p:nvPr/>
        </p:nvSpPr>
        <p:spPr>
          <a:xfrm>
            <a:off x="7366278" y="1165146"/>
            <a:ext cx="6855619" cy="765096"/>
          </a:xfrm>
          <a:prstGeom prst="roundRect">
            <a:avLst>
              <a:gd fmla="val 956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87" name="Google Shape;387;p34"/>
          <p:cNvPicPr preferRelativeResize="0"/>
          <p:nvPr/>
        </p:nvPicPr>
        <p:blipFill rotWithShape="1">
          <a:blip r:embed="rId3">
            <a:alphaModFix/>
          </a:blip>
          <a:srcRect b="0" l="0" r="0" t="0"/>
          <a:stretch/>
        </p:blipFill>
        <p:spPr>
          <a:xfrm>
            <a:off x="7366278" y="1149906"/>
            <a:ext cx="6855619" cy="60960"/>
          </a:xfrm>
          <a:prstGeom prst="rect">
            <a:avLst/>
          </a:prstGeom>
          <a:noFill/>
          <a:ln>
            <a:noFill/>
          </a:ln>
        </p:spPr>
      </p:pic>
      <p:pic>
        <p:nvPicPr>
          <p:cNvPr descr="preencoded.png" id="388" name="Google Shape;388;p34"/>
          <p:cNvPicPr preferRelativeResize="0"/>
          <p:nvPr/>
        </p:nvPicPr>
        <p:blipFill rotWithShape="1">
          <a:blip r:embed="rId4">
            <a:alphaModFix/>
          </a:blip>
          <a:srcRect b="0" l="0" r="0" t="0"/>
          <a:stretch/>
        </p:blipFill>
        <p:spPr>
          <a:xfrm>
            <a:off x="10640913" y="1012031"/>
            <a:ext cx="306348" cy="306348"/>
          </a:xfrm>
          <a:prstGeom prst="rect">
            <a:avLst/>
          </a:prstGeom>
          <a:noFill/>
          <a:ln>
            <a:noFill/>
          </a:ln>
        </p:spPr>
      </p:pic>
      <p:sp>
        <p:nvSpPr>
          <p:cNvPr id="389" name="Google Shape;389;p34"/>
          <p:cNvSpPr/>
          <p:nvPr/>
        </p:nvSpPr>
        <p:spPr>
          <a:xfrm>
            <a:off x="10732830" y="1088588"/>
            <a:ext cx="122515" cy="153114"/>
          </a:xfrm>
          <a:prstGeom prst="rect">
            <a:avLst/>
          </a:prstGeom>
          <a:noFill/>
          <a:ln>
            <a:noFill/>
          </a:ln>
        </p:spPr>
        <p:txBody>
          <a:bodyPr anchorCtr="0" anchor="t" bIns="0" lIns="0" spcFirstLastPara="1" rIns="0" wrap="square" tIns="0">
            <a:noAutofit/>
          </a:bodyPr>
          <a:lstStyle/>
          <a:p>
            <a:pPr indent="0" lvl="0" marL="0" marR="0" rtl="1" algn="r">
              <a:lnSpc>
                <a:spcPct val="157894"/>
              </a:lnSpc>
              <a:spcBef>
                <a:spcPts val="0"/>
              </a:spcBef>
              <a:spcAft>
                <a:spcPts val="0"/>
              </a:spcAft>
              <a:buClr>
                <a:srgbClr val="000000"/>
              </a:buClr>
              <a:buSzPts val="950"/>
              <a:buFont typeface="Barlow"/>
              <a:buNone/>
            </a:pPr>
            <a:r>
              <a:rPr b="1" i="0" lang="en-US" sz="950" u="none" cap="none" strike="noStrike">
                <a:solidFill>
                  <a:srgbClr val="000000"/>
                </a:solidFill>
                <a:latin typeface="Barlow"/>
                <a:ea typeface="Barlow"/>
                <a:cs typeface="Barlow"/>
                <a:sym typeface="Barlow"/>
              </a:rPr>
              <a:t>1</a:t>
            </a:r>
            <a:endParaRPr b="0" i="0" sz="950" u="none" cap="none" strike="noStrike"/>
          </a:p>
        </p:txBody>
      </p:sp>
      <p:sp>
        <p:nvSpPr>
          <p:cNvPr id="390" name="Google Shape;390;p34"/>
          <p:cNvSpPr/>
          <p:nvPr/>
        </p:nvSpPr>
        <p:spPr>
          <a:xfrm>
            <a:off x="12760881" y="1420416"/>
            <a:ext cx="1343739" cy="167997"/>
          </a:xfrm>
          <a:prstGeom prst="rect">
            <a:avLst/>
          </a:prstGeom>
          <a:noFill/>
          <a:ln>
            <a:noFill/>
          </a:ln>
        </p:spPr>
        <p:txBody>
          <a:bodyPr anchorCtr="0" anchor="t" bIns="0" lIns="0" spcFirstLastPara="1" rIns="0" wrap="square" tIns="0">
            <a:noAutofit/>
          </a:bodyPr>
          <a:lstStyle/>
          <a:p>
            <a:pPr indent="0" lvl="0" marL="0" marR="0" rtl="1" algn="r">
              <a:lnSpc>
                <a:spcPct val="123809"/>
              </a:lnSpc>
              <a:spcBef>
                <a:spcPts val="0"/>
              </a:spcBef>
              <a:spcAft>
                <a:spcPts val="0"/>
              </a:spcAft>
              <a:buClr>
                <a:srgbClr val="384653"/>
              </a:buClr>
              <a:buSzPts val="1050"/>
              <a:buFont typeface="Barlow"/>
              <a:buNone/>
            </a:pPr>
            <a:r>
              <a:rPr b="1" i="0" lang="en-US" sz="1050" u="none" cap="none" strike="noStrike">
                <a:solidFill>
                  <a:srgbClr val="384653"/>
                </a:solidFill>
                <a:latin typeface="Barlow"/>
                <a:ea typeface="Barlow"/>
                <a:cs typeface="Barlow"/>
                <a:sym typeface="Barlow"/>
              </a:rPr>
              <a:t>التجهيزات والأثاث</a:t>
            </a:r>
            <a:endParaRPr b="0" i="0" sz="1050" u="none" cap="none" strike="noStrike"/>
          </a:p>
        </p:txBody>
      </p:sp>
      <p:sp>
        <p:nvSpPr>
          <p:cNvPr id="391" name="Google Shape;391;p34"/>
          <p:cNvSpPr/>
          <p:nvPr/>
        </p:nvSpPr>
        <p:spPr>
          <a:xfrm>
            <a:off x="7483554" y="1649611"/>
            <a:ext cx="6621066"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تكلفة الأرفف، الثلاجات، الفريزرات، الكاشير، عربات التسوق، وجميع المعدات الأساسية المذكورة سابقاً</a:t>
            </a:r>
            <a:endParaRPr b="0" i="0" sz="800" u="none" cap="none" strike="noStrike"/>
          </a:p>
        </p:txBody>
      </p:sp>
      <p:sp>
        <p:nvSpPr>
          <p:cNvPr id="392" name="Google Shape;392;p34"/>
          <p:cNvSpPr/>
          <p:nvPr/>
        </p:nvSpPr>
        <p:spPr>
          <a:xfrm>
            <a:off x="408503" y="1165146"/>
            <a:ext cx="6855738" cy="765096"/>
          </a:xfrm>
          <a:prstGeom prst="roundRect">
            <a:avLst>
              <a:gd fmla="val 956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93" name="Google Shape;393;p34"/>
          <p:cNvPicPr preferRelativeResize="0"/>
          <p:nvPr/>
        </p:nvPicPr>
        <p:blipFill rotWithShape="1">
          <a:blip r:embed="rId3">
            <a:alphaModFix/>
          </a:blip>
          <a:srcRect b="0" l="0" r="0" t="0"/>
          <a:stretch/>
        </p:blipFill>
        <p:spPr>
          <a:xfrm>
            <a:off x="408503" y="1149906"/>
            <a:ext cx="6855738" cy="60960"/>
          </a:xfrm>
          <a:prstGeom prst="rect">
            <a:avLst/>
          </a:prstGeom>
          <a:noFill/>
          <a:ln>
            <a:noFill/>
          </a:ln>
        </p:spPr>
      </p:pic>
      <p:pic>
        <p:nvPicPr>
          <p:cNvPr descr="preencoded.png" id="394" name="Google Shape;394;p34"/>
          <p:cNvPicPr preferRelativeResize="0"/>
          <p:nvPr/>
        </p:nvPicPr>
        <p:blipFill rotWithShape="1">
          <a:blip r:embed="rId4">
            <a:alphaModFix/>
          </a:blip>
          <a:srcRect b="0" l="0" r="0" t="0"/>
          <a:stretch/>
        </p:blipFill>
        <p:spPr>
          <a:xfrm>
            <a:off x="3683139" y="1012031"/>
            <a:ext cx="306348" cy="306348"/>
          </a:xfrm>
          <a:prstGeom prst="rect">
            <a:avLst/>
          </a:prstGeom>
          <a:noFill/>
          <a:ln>
            <a:noFill/>
          </a:ln>
        </p:spPr>
      </p:pic>
      <p:sp>
        <p:nvSpPr>
          <p:cNvPr id="395" name="Google Shape;395;p34"/>
          <p:cNvSpPr/>
          <p:nvPr/>
        </p:nvSpPr>
        <p:spPr>
          <a:xfrm>
            <a:off x="3775055" y="1088588"/>
            <a:ext cx="122515" cy="153114"/>
          </a:xfrm>
          <a:prstGeom prst="rect">
            <a:avLst/>
          </a:prstGeom>
          <a:noFill/>
          <a:ln>
            <a:noFill/>
          </a:ln>
        </p:spPr>
        <p:txBody>
          <a:bodyPr anchorCtr="0" anchor="t" bIns="0" lIns="0" spcFirstLastPara="1" rIns="0" wrap="square" tIns="0">
            <a:noAutofit/>
          </a:bodyPr>
          <a:lstStyle/>
          <a:p>
            <a:pPr indent="0" lvl="0" marL="0" marR="0" rtl="1" algn="r">
              <a:lnSpc>
                <a:spcPct val="157894"/>
              </a:lnSpc>
              <a:spcBef>
                <a:spcPts val="0"/>
              </a:spcBef>
              <a:spcAft>
                <a:spcPts val="0"/>
              </a:spcAft>
              <a:buClr>
                <a:srgbClr val="000000"/>
              </a:buClr>
              <a:buSzPts val="950"/>
              <a:buFont typeface="Barlow"/>
              <a:buNone/>
            </a:pPr>
            <a:r>
              <a:rPr b="1" i="0" lang="en-US" sz="950" u="none" cap="none" strike="noStrike">
                <a:solidFill>
                  <a:srgbClr val="000000"/>
                </a:solidFill>
                <a:latin typeface="Barlow"/>
                <a:ea typeface="Barlow"/>
                <a:cs typeface="Barlow"/>
                <a:sym typeface="Barlow"/>
              </a:rPr>
              <a:t>2</a:t>
            </a:r>
            <a:endParaRPr b="0" i="0" sz="950" u="none" cap="none" strike="noStrike"/>
          </a:p>
        </p:txBody>
      </p:sp>
      <p:sp>
        <p:nvSpPr>
          <p:cNvPr id="396" name="Google Shape;396;p34"/>
          <p:cNvSpPr/>
          <p:nvPr/>
        </p:nvSpPr>
        <p:spPr>
          <a:xfrm>
            <a:off x="5803225" y="1420416"/>
            <a:ext cx="1343739" cy="167997"/>
          </a:xfrm>
          <a:prstGeom prst="rect">
            <a:avLst/>
          </a:prstGeom>
          <a:noFill/>
          <a:ln>
            <a:noFill/>
          </a:ln>
        </p:spPr>
        <p:txBody>
          <a:bodyPr anchorCtr="0" anchor="t" bIns="0" lIns="0" spcFirstLastPara="1" rIns="0" wrap="square" tIns="0">
            <a:noAutofit/>
          </a:bodyPr>
          <a:lstStyle/>
          <a:p>
            <a:pPr indent="0" lvl="0" marL="0" marR="0" rtl="1" algn="r">
              <a:lnSpc>
                <a:spcPct val="123809"/>
              </a:lnSpc>
              <a:spcBef>
                <a:spcPts val="0"/>
              </a:spcBef>
              <a:spcAft>
                <a:spcPts val="0"/>
              </a:spcAft>
              <a:buClr>
                <a:srgbClr val="384653"/>
              </a:buClr>
              <a:buSzPts val="1050"/>
              <a:buFont typeface="Barlow"/>
              <a:buNone/>
            </a:pPr>
            <a:r>
              <a:rPr b="1" i="0" lang="en-US" sz="1050" u="none" cap="none" strike="noStrike">
                <a:solidFill>
                  <a:srgbClr val="384653"/>
                </a:solidFill>
                <a:latin typeface="Barlow"/>
                <a:ea typeface="Barlow"/>
                <a:cs typeface="Barlow"/>
                <a:sym typeface="Barlow"/>
              </a:rPr>
              <a:t>الديكور والتشطيبات</a:t>
            </a:r>
            <a:endParaRPr b="0" i="0" sz="1050" u="none" cap="none" strike="noStrike"/>
          </a:p>
        </p:txBody>
      </p:sp>
      <p:sp>
        <p:nvSpPr>
          <p:cNvPr id="397" name="Google Shape;397;p34"/>
          <p:cNvSpPr/>
          <p:nvPr/>
        </p:nvSpPr>
        <p:spPr>
          <a:xfrm>
            <a:off x="525780" y="1649611"/>
            <a:ext cx="6621185"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تكلفة الدهانات، الأرضيات، الإضاءة، اللافتات الخارجية، والتصميم الداخلي الجذاب</a:t>
            </a:r>
            <a:endParaRPr b="0" i="0" sz="800" u="none" cap="none" strike="noStrike"/>
          </a:p>
        </p:txBody>
      </p:sp>
      <p:sp>
        <p:nvSpPr>
          <p:cNvPr id="398" name="Google Shape;398;p34"/>
          <p:cNvSpPr/>
          <p:nvPr/>
        </p:nvSpPr>
        <p:spPr>
          <a:xfrm>
            <a:off x="7366278" y="2185392"/>
            <a:ext cx="6855619" cy="765096"/>
          </a:xfrm>
          <a:prstGeom prst="roundRect">
            <a:avLst>
              <a:gd fmla="val 956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99" name="Google Shape;399;p34"/>
          <p:cNvPicPr preferRelativeResize="0"/>
          <p:nvPr/>
        </p:nvPicPr>
        <p:blipFill rotWithShape="1">
          <a:blip r:embed="rId3">
            <a:alphaModFix/>
          </a:blip>
          <a:srcRect b="0" l="0" r="0" t="0"/>
          <a:stretch/>
        </p:blipFill>
        <p:spPr>
          <a:xfrm>
            <a:off x="7366278" y="2170152"/>
            <a:ext cx="6855619" cy="60960"/>
          </a:xfrm>
          <a:prstGeom prst="rect">
            <a:avLst/>
          </a:prstGeom>
          <a:noFill/>
          <a:ln>
            <a:noFill/>
          </a:ln>
        </p:spPr>
      </p:pic>
      <p:pic>
        <p:nvPicPr>
          <p:cNvPr descr="preencoded.png" id="400" name="Google Shape;400;p34"/>
          <p:cNvPicPr preferRelativeResize="0"/>
          <p:nvPr/>
        </p:nvPicPr>
        <p:blipFill rotWithShape="1">
          <a:blip r:embed="rId4">
            <a:alphaModFix/>
          </a:blip>
          <a:srcRect b="0" l="0" r="0" t="0"/>
          <a:stretch/>
        </p:blipFill>
        <p:spPr>
          <a:xfrm>
            <a:off x="10640913" y="2032278"/>
            <a:ext cx="306348" cy="306348"/>
          </a:xfrm>
          <a:prstGeom prst="rect">
            <a:avLst/>
          </a:prstGeom>
          <a:noFill/>
          <a:ln>
            <a:noFill/>
          </a:ln>
        </p:spPr>
      </p:pic>
      <p:sp>
        <p:nvSpPr>
          <p:cNvPr id="401" name="Google Shape;401;p34"/>
          <p:cNvSpPr/>
          <p:nvPr/>
        </p:nvSpPr>
        <p:spPr>
          <a:xfrm>
            <a:off x="10732830" y="2108835"/>
            <a:ext cx="122515" cy="153114"/>
          </a:xfrm>
          <a:prstGeom prst="rect">
            <a:avLst/>
          </a:prstGeom>
          <a:noFill/>
          <a:ln>
            <a:noFill/>
          </a:ln>
        </p:spPr>
        <p:txBody>
          <a:bodyPr anchorCtr="0" anchor="t" bIns="0" lIns="0" spcFirstLastPara="1" rIns="0" wrap="square" tIns="0">
            <a:noAutofit/>
          </a:bodyPr>
          <a:lstStyle/>
          <a:p>
            <a:pPr indent="0" lvl="0" marL="0" marR="0" rtl="1" algn="r">
              <a:lnSpc>
                <a:spcPct val="157894"/>
              </a:lnSpc>
              <a:spcBef>
                <a:spcPts val="0"/>
              </a:spcBef>
              <a:spcAft>
                <a:spcPts val="0"/>
              </a:spcAft>
              <a:buClr>
                <a:srgbClr val="000000"/>
              </a:buClr>
              <a:buSzPts val="950"/>
              <a:buFont typeface="Barlow"/>
              <a:buNone/>
            </a:pPr>
            <a:r>
              <a:rPr b="1" i="0" lang="en-US" sz="950" u="none" cap="none" strike="noStrike">
                <a:solidFill>
                  <a:srgbClr val="000000"/>
                </a:solidFill>
                <a:latin typeface="Barlow"/>
                <a:ea typeface="Barlow"/>
                <a:cs typeface="Barlow"/>
                <a:sym typeface="Barlow"/>
              </a:rPr>
              <a:t>3</a:t>
            </a:r>
            <a:endParaRPr b="0" i="0" sz="950" u="none" cap="none" strike="noStrike"/>
          </a:p>
        </p:txBody>
      </p:sp>
      <p:sp>
        <p:nvSpPr>
          <p:cNvPr id="402" name="Google Shape;402;p34"/>
          <p:cNvSpPr/>
          <p:nvPr/>
        </p:nvSpPr>
        <p:spPr>
          <a:xfrm>
            <a:off x="12760881" y="2440662"/>
            <a:ext cx="1343739" cy="167997"/>
          </a:xfrm>
          <a:prstGeom prst="rect">
            <a:avLst/>
          </a:prstGeom>
          <a:noFill/>
          <a:ln>
            <a:noFill/>
          </a:ln>
        </p:spPr>
        <p:txBody>
          <a:bodyPr anchorCtr="0" anchor="t" bIns="0" lIns="0" spcFirstLastPara="1" rIns="0" wrap="square" tIns="0">
            <a:noAutofit/>
          </a:bodyPr>
          <a:lstStyle/>
          <a:p>
            <a:pPr indent="0" lvl="0" marL="0" marR="0" rtl="1" algn="r">
              <a:lnSpc>
                <a:spcPct val="123809"/>
              </a:lnSpc>
              <a:spcBef>
                <a:spcPts val="0"/>
              </a:spcBef>
              <a:spcAft>
                <a:spcPts val="0"/>
              </a:spcAft>
              <a:buClr>
                <a:srgbClr val="384653"/>
              </a:buClr>
              <a:buSzPts val="1050"/>
              <a:buFont typeface="Barlow"/>
              <a:buNone/>
            </a:pPr>
            <a:r>
              <a:rPr b="1" i="0" lang="en-US" sz="1050" u="none" cap="none" strike="noStrike">
                <a:solidFill>
                  <a:srgbClr val="384653"/>
                </a:solidFill>
                <a:latin typeface="Barlow"/>
                <a:ea typeface="Barlow"/>
                <a:cs typeface="Barlow"/>
                <a:sym typeface="Barlow"/>
              </a:rPr>
              <a:t>الرخص والرسوم النظامية</a:t>
            </a:r>
            <a:endParaRPr b="0" i="0" sz="1050" u="none" cap="none" strike="noStrike"/>
          </a:p>
        </p:txBody>
      </p:sp>
      <p:sp>
        <p:nvSpPr>
          <p:cNvPr id="403" name="Google Shape;403;p34"/>
          <p:cNvSpPr/>
          <p:nvPr/>
        </p:nvSpPr>
        <p:spPr>
          <a:xfrm>
            <a:off x="7483554" y="2669857"/>
            <a:ext cx="6621066"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رسوم استخراج السجل التجاري، التراخيص البلدية، رسوم الدفاع المدني، والتسجيلات الحكومية</a:t>
            </a:r>
            <a:endParaRPr b="0" i="0" sz="800" u="none" cap="none" strike="noStrike"/>
          </a:p>
        </p:txBody>
      </p:sp>
      <p:sp>
        <p:nvSpPr>
          <p:cNvPr id="404" name="Google Shape;404;p34"/>
          <p:cNvSpPr/>
          <p:nvPr/>
        </p:nvSpPr>
        <p:spPr>
          <a:xfrm>
            <a:off x="408503" y="2185392"/>
            <a:ext cx="6855738" cy="765096"/>
          </a:xfrm>
          <a:prstGeom prst="roundRect">
            <a:avLst>
              <a:gd fmla="val 956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05" name="Google Shape;405;p34"/>
          <p:cNvPicPr preferRelativeResize="0"/>
          <p:nvPr/>
        </p:nvPicPr>
        <p:blipFill rotWithShape="1">
          <a:blip r:embed="rId3">
            <a:alphaModFix/>
          </a:blip>
          <a:srcRect b="0" l="0" r="0" t="0"/>
          <a:stretch/>
        </p:blipFill>
        <p:spPr>
          <a:xfrm>
            <a:off x="408503" y="2170152"/>
            <a:ext cx="6855738" cy="60960"/>
          </a:xfrm>
          <a:prstGeom prst="rect">
            <a:avLst/>
          </a:prstGeom>
          <a:noFill/>
          <a:ln>
            <a:noFill/>
          </a:ln>
        </p:spPr>
      </p:pic>
      <p:pic>
        <p:nvPicPr>
          <p:cNvPr descr="preencoded.png" id="406" name="Google Shape;406;p34"/>
          <p:cNvPicPr preferRelativeResize="0"/>
          <p:nvPr/>
        </p:nvPicPr>
        <p:blipFill rotWithShape="1">
          <a:blip r:embed="rId4">
            <a:alphaModFix/>
          </a:blip>
          <a:srcRect b="0" l="0" r="0" t="0"/>
          <a:stretch/>
        </p:blipFill>
        <p:spPr>
          <a:xfrm>
            <a:off x="3683139" y="2032278"/>
            <a:ext cx="306348" cy="306348"/>
          </a:xfrm>
          <a:prstGeom prst="rect">
            <a:avLst/>
          </a:prstGeom>
          <a:noFill/>
          <a:ln>
            <a:noFill/>
          </a:ln>
        </p:spPr>
      </p:pic>
      <p:sp>
        <p:nvSpPr>
          <p:cNvPr id="407" name="Google Shape;407;p34"/>
          <p:cNvSpPr/>
          <p:nvPr/>
        </p:nvSpPr>
        <p:spPr>
          <a:xfrm>
            <a:off x="3775055" y="2108835"/>
            <a:ext cx="122515" cy="153114"/>
          </a:xfrm>
          <a:prstGeom prst="rect">
            <a:avLst/>
          </a:prstGeom>
          <a:noFill/>
          <a:ln>
            <a:noFill/>
          </a:ln>
        </p:spPr>
        <p:txBody>
          <a:bodyPr anchorCtr="0" anchor="t" bIns="0" lIns="0" spcFirstLastPara="1" rIns="0" wrap="square" tIns="0">
            <a:noAutofit/>
          </a:bodyPr>
          <a:lstStyle/>
          <a:p>
            <a:pPr indent="0" lvl="0" marL="0" marR="0" rtl="1" algn="r">
              <a:lnSpc>
                <a:spcPct val="157894"/>
              </a:lnSpc>
              <a:spcBef>
                <a:spcPts val="0"/>
              </a:spcBef>
              <a:spcAft>
                <a:spcPts val="0"/>
              </a:spcAft>
              <a:buClr>
                <a:srgbClr val="000000"/>
              </a:buClr>
              <a:buSzPts val="950"/>
              <a:buFont typeface="Barlow"/>
              <a:buNone/>
            </a:pPr>
            <a:r>
              <a:rPr b="1" i="0" lang="en-US" sz="950" u="none" cap="none" strike="noStrike">
                <a:solidFill>
                  <a:srgbClr val="000000"/>
                </a:solidFill>
                <a:latin typeface="Barlow"/>
                <a:ea typeface="Barlow"/>
                <a:cs typeface="Barlow"/>
                <a:sym typeface="Barlow"/>
              </a:rPr>
              <a:t>4</a:t>
            </a:r>
            <a:endParaRPr b="0" i="0" sz="950" u="none" cap="none" strike="noStrike"/>
          </a:p>
        </p:txBody>
      </p:sp>
      <p:sp>
        <p:nvSpPr>
          <p:cNvPr id="408" name="Google Shape;408;p34"/>
          <p:cNvSpPr/>
          <p:nvPr/>
        </p:nvSpPr>
        <p:spPr>
          <a:xfrm>
            <a:off x="5803225" y="2440662"/>
            <a:ext cx="1343739" cy="167997"/>
          </a:xfrm>
          <a:prstGeom prst="rect">
            <a:avLst/>
          </a:prstGeom>
          <a:noFill/>
          <a:ln>
            <a:noFill/>
          </a:ln>
        </p:spPr>
        <p:txBody>
          <a:bodyPr anchorCtr="0" anchor="t" bIns="0" lIns="0" spcFirstLastPara="1" rIns="0" wrap="square" tIns="0">
            <a:noAutofit/>
          </a:bodyPr>
          <a:lstStyle/>
          <a:p>
            <a:pPr indent="0" lvl="0" marL="0" marR="0" rtl="1" algn="r">
              <a:lnSpc>
                <a:spcPct val="123809"/>
              </a:lnSpc>
              <a:spcBef>
                <a:spcPts val="0"/>
              </a:spcBef>
              <a:spcAft>
                <a:spcPts val="0"/>
              </a:spcAft>
              <a:buClr>
                <a:srgbClr val="384653"/>
              </a:buClr>
              <a:buSzPts val="1050"/>
              <a:buFont typeface="Barlow"/>
              <a:buNone/>
            </a:pPr>
            <a:r>
              <a:rPr b="1" i="0" lang="en-US" sz="1050" u="none" cap="none" strike="noStrike">
                <a:solidFill>
                  <a:srgbClr val="384653"/>
                </a:solidFill>
                <a:latin typeface="Barlow"/>
                <a:ea typeface="Barlow"/>
                <a:cs typeface="Barlow"/>
                <a:sym typeface="Barlow"/>
              </a:rPr>
              <a:t>الأنظمة التقنية</a:t>
            </a:r>
            <a:endParaRPr b="0" i="0" sz="1050" u="none" cap="none" strike="noStrike"/>
          </a:p>
        </p:txBody>
      </p:sp>
      <p:sp>
        <p:nvSpPr>
          <p:cNvPr id="409" name="Google Shape;409;p34"/>
          <p:cNvSpPr/>
          <p:nvPr/>
        </p:nvSpPr>
        <p:spPr>
          <a:xfrm>
            <a:off x="525780" y="2669857"/>
            <a:ext cx="6621185"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برامج نقاط البيع والمحاسبة، نظام المراقبة، أجهزة الحاسوب والطابعات، والشبكة الداخلية</a:t>
            </a:r>
            <a:endParaRPr b="0" i="0" sz="800" u="none" cap="none" strike="noStrike"/>
          </a:p>
        </p:txBody>
      </p:sp>
      <p:sp>
        <p:nvSpPr>
          <p:cNvPr id="410" name="Google Shape;410;p34"/>
          <p:cNvSpPr/>
          <p:nvPr/>
        </p:nvSpPr>
        <p:spPr>
          <a:xfrm>
            <a:off x="7366278" y="3205639"/>
            <a:ext cx="6855619" cy="765096"/>
          </a:xfrm>
          <a:prstGeom prst="roundRect">
            <a:avLst>
              <a:gd fmla="val 956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11" name="Google Shape;411;p34"/>
          <p:cNvPicPr preferRelativeResize="0"/>
          <p:nvPr/>
        </p:nvPicPr>
        <p:blipFill rotWithShape="1">
          <a:blip r:embed="rId3">
            <a:alphaModFix/>
          </a:blip>
          <a:srcRect b="0" l="0" r="0" t="0"/>
          <a:stretch/>
        </p:blipFill>
        <p:spPr>
          <a:xfrm>
            <a:off x="7366278" y="3190399"/>
            <a:ext cx="6855619" cy="60960"/>
          </a:xfrm>
          <a:prstGeom prst="rect">
            <a:avLst/>
          </a:prstGeom>
          <a:noFill/>
          <a:ln>
            <a:noFill/>
          </a:ln>
        </p:spPr>
      </p:pic>
      <p:pic>
        <p:nvPicPr>
          <p:cNvPr descr="preencoded.png" id="412" name="Google Shape;412;p34"/>
          <p:cNvPicPr preferRelativeResize="0"/>
          <p:nvPr/>
        </p:nvPicPr>
        <p:blipFill rotWithShape="1">
          <a:blip r:embed="rId4">
            <a:alphaModFix/>
          </a:blip>
          <a:srcRect b="0" l="0" r="0" t="0"/>
          <a:stretch/>
        </p:blipFill>
        <p:spPr>
          <a:xfrm>
            <a:off x="10640913" y="3052524"/>
            <a:ext cx="306348" cy="306348"/>
          </a:xfrm>
          <a:prstGeom prst="rect">
            <a:avLst/>
          </a:prstGeom>
          <a:noFill/>
          <a:ln>
            <a:noFill/>
          </a:ln>
        </p:spPr>
      </p:pic>
      <p:sp>
        <p:nvSpPr>
          <p:cNvPr id="413" name="Google Shape;413;p34"/>
          <p:cNvSpPr/>
          <p:nvPr/>
        </p:nvSpPr>
        <p:spPr>
          <a:xfrm>
            <a:off x="10732830" y="3129082"/>
            <a:ext cx="122515" cy="153114"/>
          </a:xfrm>
          <a:prstGeom prst="rect">
            <a:avLst/>
          </a:prstGeom>
          <a:noFill/>
          <a:ln>
            <a:noFill/>
          </a:ln>
        </p:spPr>
        <p:txBody>
          <a:bodyPr anchorCtr="0" anchor="t" bIns="0" lIns="0" spcFirstLastPara="1" rIns="0" wrap="square" tIns="0">
            <a:noAutofit/>
          </a:bodyPr>
          <a:lstStyle/>
          <a:p>
            <a:pPr indent="0" lvl="0" marL="0" marR="0" rtl="1" algn="r">
              <a:lnSpc>
                <a:spcPct val="157894"/>
              </a:lnSpc>
              <a:spcBef>
                <a:spcPts val="0"/>
              </a:spcBef>
              <a:spcAft>
                <a:spcPts val="0"/>
              </a:spcAft>
              <a:buClr>
                <a:srgbClr val="000000"/>
              </a:buClr>
              <a:buSzPts val="950"/>
              <a:buFont typeface="Barlow"/>
              <a:buNone/>
            </a:pPr>
            <a:r>
              <a:rPr b="1" i="0" lang="en-US" sz="950" u="none" cap="none" strike="noStrike">
                <a:solidFill>
                  <a:srgbClr val="000000"/>
                </a:solidFill>
                <a:latin typeface="Barlow"/>
                <a:ea typeface="Barlow"/>
                <a:cs typeface="Barlow"/>
                <a:sym typeface="Barlow"/>
              </a:rPr>
              <a:t>5</a:t>
            </a:r>
            <a:endParaRPr b="0" i="0" sz="950" u="none" cap="none" strike="noStrike"/>
          </a:p>
        </p:txBody>
      </p:sp>
      <p:sp>
        <p:nvSpPr>
          <p:cNvPr id="414" name="Google Shape;414;p34"/>
          <p:cNvSpPr/>
          <p:nvPr/>
        </p:nvSpPr>
        <p:spPr>
          <a:xfrm>
            <a:off x="12760881" y="3460909"/>
            <a:ext cx="1343739" cy="167997"/>
          </a:xfrm>
          <a:prstGeom prst="rect">
            <a:avLst/>
          </a:prstGeom>
          <a:noFill/>
          <a:ln>
            <a:noFill/>
          </a:ln>
        </p:spPr>
        <p:txBody>
          <a:bodyPr anchorCtr="0" anchor="t" bIns="0" lIns="0" spcFirstLastPara="1" rIns="0" wrap="square" tIns="0">
            <a:noAutofit/>
          </a:bodyPr>
          <a:lstStyle/>
          <a:p>
            <a:pPr indent="0" lvl="0" marL="0" marR="0" rtl="1" algn="r">
              <a:lnSpc>
                <a:spcPct val="123809"/>
              </a:lnSpc>
              <a:spcBef>
                <a:spcPts val="0"/>
              </a:spcBef>
              <a:spcAft>
                <a:spcPts val="0"/>
              </a:spcAft>
              <a:buClr>
                <a:srgbClr val="384653"/>
              </a:buClr>
              <a:buSzPts val="1050"/>
              <a:buFont typeface="Barlow"/>
              <a:buNone/>
            </a:pPr>
            <a:r>
              <a:rPr b="1" i="0" lang="en-US" sz="1050" u="none" cap="none" strike="noStrike">
                <a:solidFill>
                  <a:srgbClr val="384653"/>
                </a:solidFill>
                <a:latin typeface="Barlow"/>
                <a:ea typeface="Barlow"/>
                <a:cs typeface="Barlow"/>
                <a:sym typeface="Barlow"/>
              </a:rPr>
              <a:t>المخزون الأولي</a:t>
            </a:r>
            <a:endParaRPr b="0" i="0" sz="1050" u="none" cap="none" strike="noStrike"/>
          </a:p>
        </p:txBody>
      </p:sp>
      <p:sp>
        <p:nvSpPr>
          <p:cNvPr id="415" name="Google Shape;415;p34"/>
          <p:cNvSpPr/>
          <p:nvPr/>
        </p:nvSpPr>
        <p:spPr>
          <a:xfrm>
            <a:off x="7483554" y="3690104"/>
            <a:ext cx="6621066"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قيمة البضائع الأولية لملء الأرفف والثلاجات عند الافتتاح (عادة تمثل جزءاً كبيراً من الاستثمار)</a:t>
            </a:r>
            <a:endParaRPr b="0" i="0" sz="800" u="none" cap="none" strike="noStrike"/>
          </a:p>
        </p:txBody>
      </p:sp>
      <p:sp>
        <p:nvSpPr>
          <p:cNvPr id="416" name="Google Shape;416;p34"/>
          <p:cNvSpPr/>
          <p:nvPr/>
        </p:nvSpPr>
        <p:spPr>
          <a:xfrm>
            <a:off x="408503" y="3205639"/>
            <a:ext cx="6855738" cy="765096"/>
          </a:xfrm>
          <a:prstGeom prst="roundRect">
            <a:avLst>
              <a:gd fmla="val 956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17" name="Google Shape;417;p34"/>
          <p:cNvPicPr preferRelativeResize="0"/>
          <p:nvPr/>
        </p:nvPicPr>
        <p:blipFill rotWithShape="1">
          <a:blip r:embed="rId3">
            <a:alphaModFix/>
          </a:blip>
          <a:srcRect b="0" l="0" r="0" t="0"/>
          <a:stretch/>
        </p:blipFill>
        <p:spPr>
          <a:xfrm>
            <a:off x="408503" y="3190399"/>
            <a:ext cx="6855738" cy="60960"/>
          </a:xfrm>
          <a:prstGeom prst="rect">
            <a:avLst/>
          </a:prstGeom>
          <a:noFill/>
          <a:ln>
            <a:noFill/>
          </a:ln>
        </p:spPr>
      </p:pic>
      <p:pic>
        <p:nvPicPr>
          <p:cNvPr descr="preencoded.png" id="418" name="Google Shape;418;p34"/>
          <p:cNvPicPr preferRelativeResize="0"/>
          <p:nvPr/>
        </p:nvPicPr>
        <p:blipFill rotWithShape="1">
          <a:blip r:embed="rId4">
            <a:alphaModFix/>
          </a:blip>
          <a:srcRect b="0" l="0" r="0" t="0"/>
          <a:stretch/>
        </p:blipFill>
        <p:spPr>
          <a:xfrm>
            <a:off x="3683139" y="3052524"/>
            <a:ext cx="306348" cy="306348"/>
          </a:xfrm>
          <a:prstGeom prst="rect">
            <a:avLst/>
          </a:prstGeom>
          <a:noFill/>
          <a:ln>
            <a:noFill/>
          </a:ln>
        </p:spPr>
      </p:pic>
      <p:sp>
        <p:nvSpPr>
          <p:cNvPr id="419" name="Google Shape;419;p34"/>
          <p:cNvSpPr/>
          <p:nvPr/>
        </p:nvSpPr>
        <p:spPr>
          <a:xfrm>
            <a:off x="3775055" y="3129082"/>
            <a:ext cx="122515" cy="153114"/>
          </a:xfrm>
          <a:prstGeom prst="rect">
            <a:avLst/>
          </a:prstGeom>
          <a:noFill/>
          <a:ln>
            <a:noFill/>
          </a:ln>
        </p:spPr>
        <p:txBody>
          <a:bodyPr anchorCtr="0" anchor="t" bIns="0" lIns="0" spcFirstLastPara="1" rIns="0" wrap="square" tIns="0">
            <a:noAutofit/>
          </a:bodyPr>
          <a:lstStyle/>
          <a:p>
            <a:pPr indent="0" lvl="0" marL="0" marR="0" rtl="1" algn="r">
              <a:lnSpc>
                <a:spcPct val="157894"/>
              </a:lnSpc>
              <a:spcBef>
                <a:spcPts val="0"/>
              </a:spcBef>
              <a:spcAft>
                <a:spcPts val="0"/>
              </a:spcAft>
              <a:buClr>
                <a:srgbClr val="000000"/>
              </a:buClr>
              <a:buSzPts val="950"/>
              <a:buFont typeface="Barlow"/>
              <a:buNone/>
            </a:pPr>
            <a:r>
              <a:rPr b="1" i="0" lang="en-US" sz="950" u="none" cap="none" strike="noStrike">
                <a:solidFill>
                  <a:srgbClr val="000000"/>
                </a:solidFill>
                <a:latin typeface="Barlow"/>
                <a:ea typeface="Barlow"/>
                <a:cs typeface="Barlow"/>
                <a:sym typeface="Barlow"/>
              </a:rPr>
              <a:t>6</a:t>
            </a:r>
            <a:endParaRPr b="0" i="0" sz="950" u="none" cap="none" strike="noStrike"/>
          </a:p>
        </p:txBody>
      </p:sp>
      <p:sp>
        <p:nvSpPr>
          <p:cNvPr id="420" name="Google Shape;420;p34"/>
          <p:cNvSpPr/>
          <p:nvPr/>
        </p:nvSpPr>
        <p:spPr>
          <a:xfrm>
            <a:off x="5803225" y="3460909"/>
            <a:ext cx="1343739" cy="167997"/>
          </a:xfrm>
          <a:prstGeom prst="rect">
            <a:avLst/>
          </a:prstGeom>
          <a:noFill/>
          <a:ln>
            <a:noFill/>
          </a:ln>
        </p:spPr>
        <p:txBody>
          <a:bodyPr anchorCtr="0" anchor="t" bIns="0" lIns="0" spcFirstLastPara="1" rIns="0" wrap="square" tIns="0">
            <a:noAutofit/>
          </a:bodyPr>
          <a:lstStyle/>
          <a:p>
            <a:pPr indent="0" lvl="0" marL="0" marR="0" rtl="1" algn="r">
              <a:lnSpc>
                <a:spcPct val="123809"/>
              </a:lnSpc>
              <a:spcBef>
                <a:spcPts val="0"/>
              </a:spcBef>
              <a:spcAft>
                <a:spcPts val="0"/>
              </a:spcAft>
              <a:buClr>
                <a:srgbClr val="384653"/>
              </a:buClr>
              <a:buSzPts val="1050"/>
              <a:buFont typeface="Barlow"/>
              <a:buNone/>
            </a:pPr>
            <a:r>
              <a:rPr b="1" i="0" lang="en-US" sz="1050" u="none" cap="none" strike="noStrike">
                <a:solidFill>
                  <a:srgbClr val="384653"/>
                </a:solidFill>
                <a:latin typeface="Barlow"/>
                <a:ea typeface="Barlow"/>
                <a:cs typeface="Barlow"/>
                <a:sym typeface="Barlow"/>
              </a:rPr>
              <a:t>تأمينات وضمانات</a:t>
            </a:r>
            <a:endParaRPr b="0" i="0" sz="1050" u="none" cap="none" strike="noStrike"/>
          </a:p>
        </p:txBody>
      </p:sp>
      <p:sp>
        <p:nvSpPr>
          <p:cNvPr id="421" name="Google Shape;421;p34"/>
          <p:cNvSpPr/>
          <p:nvPr/>
        </p:nvSpPr>
        <p:spPr>
          <a:xfrm>
            <a:off x="525780" y="3690104"/>
            <a:ext cx="6621185"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تأمينات الإيجار (إن وجدت)، ضمانات الموردين، والاحتياطي النقدي للمصروفات الأولية</a:t>
            </a:r>
            <a:endParaRPr b="0" i="0" sz="800" u="none" cap="none" strike="noStrike"/>
          </a:p>
        </p:txBody>
      </p:sp>
      <p:sp>
        <p:nvSpPr>
          <p:cNvPr id="422" name="Google Shape;422;p34"/>
          <p:cNvSpPr/>
          <p:nvPr/>
        </p:nvSpPr>
        <p:spPr>
          <a:xfrm>
            <a:off x="408503" y="4136642"/>
            <a:ext cx="13813393" cy="20360"/>
          </a:xfrm>
          <a:prstGeom prst="rect">
            <a:avLst/>
          </a:prstGeom>
          <a:solidFill>
            <a:srgbClr val="38465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4"/>
          <p:cNvSpPr/>
          <p:nvPr/>
        </p:nvSpPr>
        <p:spPr>
          <a:xfrm>
            <a:off x="12511207" y="4310063"/>
            <a:ext cx="1710690" cy="201454"/>
          </a:xfrm>
          <a:prstGeom prst="rect">
            <a:avLst/>
          </a:prstGeom>
          <a:noFill/>
          <a:ln>
            <a:noFill/>
          </a:ln>
        </p:spPr>
        <p:txBody>
          <a:bodyPr anchorCtr="0" anchor="t" bIns="0" lIns="0" spcFirstLastPara="1" rIns="0" wrap="square" tIns="0">
            <a:noAutofit/>
          </a:bodyPr>
          <a:lstStyle/>
          <a:p>
            <a:pPr indent="0" lvl="0" marL="0" marR="0" rtl="1" algn="r">
              <a:lnSpc>
                <a:spcPct val="124000"/>
              </a:lnSpc>
              <a:spcBef>
                <a:spcPts val="0"/>
              </a:spcBef>
              <a:spcAft>
                <a:spcPts val="0"/>
              </a:spcAft>
              <a:buClr>
                <a:srgbClr val="2E3C4E"/>
              </a:buClr>
              <a:buSzPts val="1250"/>
              <a:buFont typeface="Barlow"/>
              <a:buNone/>
            </a:pPr>
            <a:r>
              <a:rPr b="1" i="0" lang="en-US" sz="1250" u="none" cap="none" strike="noStrike">
                <a:solidFill>
                  <a:srgbClr val="2E3C4E"/>
                </a:solidFill>
                <a:latin typeface="Barlow"/>
                <a:ea typeface="Barlow"/>
                <a:cs typeface="Barlow"/>
                <a:sym typeface="Barlow"/>
              </a:rPr>
              <a:t>التكاليف التشغيلية الشهرية</a:t>
            </a:r>
            <a:endParaRPr b="0" i="0" sz="1250" u="none" cap="none" strike="noStrike"/>
          </a:p>
        </p:txBody>
      </p:sp>
      <p:sp>
        <p:nvSpPr>
          <p:cNvPr id="424" name="Google Shape;424;p34"/>
          <p:cNvSpPr/>
          <p:nvPr/>
        </p:nvSpPr>
        <p:spPr>
          <a:xfrm>
            <a:off x="408503" y="4664631"/>
            <a:ext cx="13813393" cy="3326130"/>
          </a:xfrm>
          <a:prstGeom prst="roundRect">
            <a:avLst>
              <a:gd fmla="val 4606" name="adj"/>
            </a:avLst>
          </a:prstGeom>
          <a:noFill/>
          <a:ln cap="flat" cmpd="sng" w="9525">
            <a:solidFill>
              <a:srgbClr val="000000">
                <a:alpha val="784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4"/>
          <p:cNvSpPr/>
          <p:nvPr/>
        </p:nvSpPr>
        <p:spPr>
          <a:xfrm>
            <a:off x="416123" y="4672251"/>
            <a:ext cx="13798153" cy="300990"/>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4"/>
          <p:cNvSpPr/>
          <p:nvPr/>
        </p:nvSpPr>
        <p:spPr>
          <a:xfrm>
            <a:off x="518160" y="474106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1" i="0" lang="en-US" sz="800" u="none" cap="none" strike="noStrike">
                <a:solidFill>
                  <a:srgbClr val="384653"/>
                </a:solidFill>
                <a:latin typeface="Montserrat"/>
                <a:ea typeface="Montserrat"/>
                <a:cs typeface="Montserrat"/>
                <a:sym typeface="Montserrat"/>
              </a:rPr>
              <a:t>بند المصروف</a:t>
            </a:r>
            <a:endParaRPr b="0" i="0" sz="800" u="none" cap="none" strike="noStrike"/>
          </a:p>
        </p:txBody>
      </p:sp>
      <p:sp>
        <p:nvSpPr>
          <p:cNvPr id="427" name="Google Shape;427;p34"/>
          <p:cNvSpPr/>
          <p:nvPr/>
        </p:nvSpPr>
        <p:spPr>
          <a:xfrm>
            <a:off x="7421047" y="474106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1" i="0" lang="en-US" sz="800" u="none" cap="none" strike="noStrike">
                <a:solidFill>
                  <a:srgbClr val="384653"/>
                </a:solidFill>
                <a:latin typeface="Montserrat"/>
                <a:ea typeface="Montserrat"/>
                <a:cs typeface="Montserrat"/>
                <a:sym typeface="Montserrat"/>
              </a:rPr>
              <a:t>الوصف والتفاصيل</a:t>
            </a:r>
            <a:endParaRPr b="0" i="0" sz="800" u="none" cap="none" strike="noStrike"/>
          </a:p>
        </p:txBody>
      </p:sp>
      <p:sp>
        <p:nvSpPr>
          <p:cNvPr id="428" name="Google Shape;428;p34"/>
          <p:cNvSpPr/>
          <p:nvPr/>
        </p:nvSpPr>
        <p:spPr>
          <a:xfrm>
            <a:off x="416123" y="4973241"/>
            <a:ext cx="13798153" cy="300990"/>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4"/>
          <p:cNvSpPr/>
          <p:nvPr/>
        </p:nvSpPr>
        <p:spPr>
          <a:xfrm>
            <a:off x="518160" y="504205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الإيجار الشهري</a:t>
            </a:r>
            <a:endParaRPr b="0" i="0" sz="800" u="none" cap="none" strike="noStrike"/>
          </a:p>
        </p:txBody>
      </p:sp>
      <p:sp>
        <p:nvSpPr>
          <p:cNvPr id="430" name="Google Shape;430;p34"/>
          <p:cNvSpPr/>
          <p:nvPr/>
        </p:nvSpPr>
        <p:spPr>
          <a:xfrm>
            <a:off x="7421047" y="504205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قيمة إيجار المحل حسب الموقع والمساحة</a:t>
            </a:r>
            <a:endParaRPr b="0" i="0" sz="800" u="none" cap="none" strike="noStrike"/>
          </a:p>
        </p:txBody>
      </p:sp>
      <p:sp>
        <p:nvSpPr>
          <p:cNvPr id="431" name="Google Shape;431;p34"/>
          <p:cNvSpPr/>
          <p:nvPr/>
        </p:nvSpPr>
        <p:spPr>
          <a:xfrm>
            <a:off x="416123" y="5274231"/>
            <a:ext cx="13798153" cy="300990"/>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4"/>
          <p:cNvSpPr/>
          <p:nvPr/>
        </p:nvSpPr>
        <p:spPr>
          <a:xfrm>
            <a:off x="518160" y="534304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الرواتب والأجور</a:t>
            </a:r>
            <a:endParaRPr b="0" i="0" sz="800" u="none" cap="none" strike="noStrike"/>
          </a:p>
        </p:txBody>
      </p:sp>
      <p:sp>
        <p:nvSpPr>
          <p:cNvPr id="433" name="Google Shape;433;p34"/>
          <p:cNvSpPr/>
          <p:nvPr/>
        </p:nvSpPr>
        <p:spPr>
          <a:xfrm>
            <a:off x="7421047" y="534304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رواتب جميع الموظفين + البدلات + التأمينات</a:t>
            </a:r>
            <a:endParaRPr b="0" i="0" sz="800" u="none" cap="none" strike="noStrike"/>
          </a:p>
        </p:txBody>
      </p:sp>
      <p:sp>
        <p:nvSpPr>
          <p:cNvPr id="434" name="Google Shape;434;p34"/>
          <p:cNvSpPr/>
          <p:nvPr/>
        </p:nvSpPr>
        <p:spPr>
          <a:xfrm>
            <a:off x="416123" y="5575221"/>
            <a:ext cx="13798153" cy="300990"/>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4"/>
          <p:cNvSpPr/>
          <p:nvPr/>
        </p:nvSpPr>
        <p:spPr>
          <a:xfrm>
            <a:off x="518160" y="564403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الكهرباء والماء</a:t>
            </a:r>
            <a:endParaRPr b="0" i="0" sz="800" u="none" cap="none" strike="noStrike"/>
          </a:p>
        </p:txBody>
      </p:sp>
      <p:sp>
        <p:nvSpPr>
          <p:cNvPr id="436" name="Google Shape;436;p34"/>
          <p:cNvSpPr/>
          <p:nvPr/>
        </p:nvSpPr>
        <p:spPr>
          <a:xfrm>
            <a:off x="7421047" y="564403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فواتير الخدمات (تكون مرتفعة للثلاجات والإنارة)</a:t>
            </a:r>
            <a:endParaRPr b="0" i="0" sz="800" u="none" cap="none" strike="noStrike"/>
          </a:p>
        </p:txBody>
      </p:sp>
      <p:sp>
        <p:nvSpPr>
          <p:cNvPr id="437" name="Google Shape;437;p34"/>
          <p:cNvSpPr/>
          <p:nvPr/>
        </p:nvSpPr>
        <p:spPr>
          <a:xfrm>
            <a:off x="416123" y="5876211"/>
            <a:ext cx="13798153" cy="300990"/>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4"/>
          <p:cNvSpPr/>
          <p:nvPr/>
        </p:nvSpPr>
        <p:spPr>
          <a:xfrm>
            <a:off x="518160" y="594502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الإنترنت والاتصالات</a:t>
            </a:r>
            <a:endParaRPr b="0" i="0" sz="800" u="none" cap="none" strike="noStrike"/>
          </a:p>
        </p:txBody>
      </p:sp>
      <p:sp>
        <p:nvSpPr>
          <p:cNvPr id="439" name="Google Shape;439;p34"/>
          <p:cNvSpPr/>
          <p:nvPr/>
        </p:nvSpPr>
        <p:spPr>
          <a:xfrm>
            <a:off x="7421047" y="594502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اشتراك الإنترنت وخطوط الهاتف</a:t>
            </a:r>
            <a:endParaRPr b="0" i="0" sz="800" u="none" cap="none" strike="noStrike"/>
          </a:p>
        </p:txBody>
      </p:sp>
      <p:sp>
        <p:nvSpPr>
          <p:cNvPr id="440" name="Google Shape;440;p34"/>
          <p:cNvSpPr/>
          <p:nvPr/>
        </p:nvSpPr>
        <p:spPr>
          <a:xfrm>
            <a:off x="416123" y="6177201"/>
            <a:ext cx="13798153" cy="300990"/>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4"/>
          <p:cNvSpPr/>
          <p:nvPr/>
        </p:nvSpPr>
        <p:spPr>
          <a:xfrm>
            <a:off x="518160" y="624601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مواد التغليف والأكياس</a:t>
            </a:r>
            <a:endParaRPr b="0" i="0" sz="800" u="none" cap="none" strike="noStrike"/>
          </a:p>
        </p:txBody>
      </p:sp>
      <p:sp>
        <p:nvSpPr>
          <p:cNvPr id="442" name="Google Shape;442;p34"/>
          <p:cNvSpPr/>
          <p:nvPr/>
        </p:nvSpPr>
        <p:spPr>
          <a:xfrm>
            <a:off x="7421047" y="624601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أكياس بلاستيكية أو ورقية، لفائف الكاشير، مواد تغليف</a:t>
            </a:r>
            <a:endParaRPr b="0" i="0" sz="800" u="none" cap="none" strike="noStrike"/>
          </a:p>
        </p:txBody>
      </p:sp>
      <p:sp>
        <p:nvSpPr>
          <p:cNvPr id="443" name="Google Shape;443;p34"/>
          <p:cNvSpPr/>
          <p:nvPr/>
        </p:nvSpPr>
        <p:spPr>
          <a:xfrm>
            <a:off x="416123" y="6478191"/>
            <a:ext cx="13798153" cy="300990"/>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4"/>
          <p:cNvSpPr/>
          <p:nvPr/>
        </p:nvSpPr>
        <p:spPr>
          <a:xfrm>
            <a:off x="518160" y="654700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الصيانة الدورية</a:t>
            </a:r>
            <a:endParaRPr b="0" i="0" sz="800" u="none" cap="none" strike="noStrike"/>
          </a:p>
        </p:txBody>
      </p:sp>
      <p:sp>
        <p:nvSpPr>
          <p:cNvPr id="445" name="Google Shape;445;p34"/>
          <p:cNvSpPr/>
          <p:nvPr/>
        </p:nvSpPr>
        <p:spPr>
          <a:xfrm>
            <a:off x="7421047" y="654700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صيانة الثلاجات، الأجهزة، والنظافة الشاملة</a:t>
            </a:r>
            <a:endParaRPr b="0" i="0" sz="800" u="none" cap="none" strike="noStrike"/>
          </a:p>
        </p:txBody>
      </p:sp>
      <p:sp>
        <p:nvSpPr>
          <p:cNvPr id="446" name="Google Shape;446;p34"/>
          <p:cNvSpPr/>
          <p:nvPr/>
        </p:nvSpPr>
        <p:spPr>
          <a:xfrm>
            <a:off x="416123" y="6779181"/>
            <a:ext cx="13798153" cy="300990"/>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4"/>
          <p:cNvSpPr/>
          <p:nvPr/>
        </p:nvSpPr>
        <p:spPr>
          <a:xfrm>
            <a:off x="518160" y="684799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التسويق والإعلان</a:t>
            </a:r>
            <a:endParaRPr b="0" i="0" sz="800" u="none" cap="none" strike="noStrike"/>
          </a:p>
        </p:txBody>
      </p:sp>
      <p:sp>
        <p:nvSpPr>
          <p:cNvPr id="448" name="Google Shape;448;p34"/>
          <p:cNvSpPr/>
          <p:nvPr/>
        </p:nvSpPr>
        <p:spPr>
          <a:xfrm>
            <a:off x="7421047" y="684799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مطبوعات، إعلانات رقمية، عروض ترويجية</a:t>
            </a:r>
            <a:endParaRPr b="0" i="0" sz="800" u="none" cap="none" strike="noStrike"/>
          </a:p>
        </p:txBody>
      </p:sp>
      <p:sp>
        <p:nvSpPr>
          <p:cNvPr id="449" name="Google Shape;449;p34"/>
          <p:cNvSpPr/>
          <p:nvPr/>
        </p:nvSpPr>
        <p:spPr>
          <a:xfrm>
            <a:off x="416123" y="7080171"/>
            <a:ext cx="13798153" cy="300990"/>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4"/>
          <p:cNvSpPr/>
          <p:nvPr/>
        </p:nvSpPr>
        <p:spPr>
          <a:xfrm>
            <a:off x="518160" y="714898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برامج محاسبية وإدارية</a:t>
            </a:r>
            <a:endParaRPr b="0" i="0" sz="800" u="none" cap="none" strike="noStrike"/>
          </a:p>
        </p:txBody>
      </p:sp>
      <p:sp>
        <p:nvSpPr>
          <p:cNvPr id="451" name="Google Shape;451;p34"/>
          <p:cNvSpPr/>
          <p:nvPr/>
        </p:nvSpPr>
        <p:spPr>
          <a:xfrm>
            <a:off x="7421047" y="714898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اشتراكات البرامج السحابية أو رسوم دعم فني</a:t>
            </a:r>
            <a:endParaRPr b="0" i="0" sz="800" u="none" cap="none" strike="noStrike"/>
          </a:p>
        </p:txBody>
      </p:sp>
      <p:sp>
        <p:nvSpPr>
          <p:cNvPr id="452" name="Google Shape;452;p34"/>
          <p:cNvSpPr/>
          <p:nvPr/>
        </p:nvSpPr>
        <p:spPr>
          <a:xfrm>
            <a:off x="416123" y="7381161"/>
            <a:ext cx="13798153" cy="300990"/>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4"/>
          <p:cNvSpPr/>
          <p:nvPr/>
        </p:nvSpPr>
        <p:spPr>
          <a:xfrm>
            <a:off x="518160" y="744997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التأمين</a:t>
            </a:r>
            <a:endParaRPr b="0" i="0" sz="800" u="none" cap="none" strike="noStrike"/>
          </a:p>
        </p:txBody>
      </p:sp>
      <p:sp>
        <p:nvSpPr>
          <p:cNvPr id="454" name="Google Shape;454;p34"/>
          <p:cNvSpPr/>
          <p:nvPr/>
        </p:nvSpPr>
        <p:spPr>
          <a:xfrm>
            <a:off x="7421047" y="744997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تأمين المحل والبضائع ضد الحريق أو السرقة</a:t>
            </a:r>
            <a:endParaRPr b="0" i="0" sz="800" u="none" cap="none" strike="noStrike"/>
          </a:p>
        </p:txBody>
      </p:sp>
      <p:sp>
        <p:nvSpPr>
          <p:cNvPr id="455" name="Google Shape;455;p34"/>
          <p:cNvSpPr/>
          <p:nvPr/>
        </p:nvSpPr>
        <p:spPr>
          <a:xfrm>
            <a:off x="416123" y="7682151"/>
            <a:ext cx="13798153" cy="300990"/>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4"/>
          <p:cNvSpPr/>
          <p:nvPr/>
        </p:nvSpPr>
        <p:spPr>
          <a:xfrm>
            <a:off x="518160" y="775096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مصروفات متنوعة</a:t>
            </a:r>
            <a:endParaRPr b="0" i="0" sz="800" u="none" cap="none" strike="noStrike"/>
          </a:p>
        </p:txBody>
      </p:sp>
      <p:sp>
        <p:nvSpPr>
          <p:cNvPr id="457" name="Google Shape;457;p34"/>
          <p:cNvSpPr/>
          <p:nvPr/>
        </p:nvSpPr>
        <p:spPr>
          <a:xfrm>
            <a:off x="7421047" y="7750969"/>
            <a:ext cx="6691193" cy="163354"/>
          </a:xfrm>
          <a:prstGeom prst="rect">
            <a:avLst/>
          </a:prstGeom>
          <a:noFill/>
          <a:ln>
            <a:noFill/>
          </a:ln>
        </p:spPr>
        <p:txBody>
          <a:bodyPr anchorCtr="0" anchor="t" bIns="0" lIns="0" spcFirstLastPara="1" rIns="0" wrap="square" tIns="0">
            <a:noAutofit/>
          </a:bodyPr>
          <a:lstStyle/>
          <a:p>
            <a:pPr indent="0" lvl="0" marL="0" marR="0" rtl="1" algn="r">
              <a:lnSpc>
                <a:spcPct val="156250"/>
              </a:lnSpc>
              <a:spcBef>
                <a:spcPts val="0"/>
              </a:spcBef>
              <a:spcAft>
                <a:spcPts val="0"/>
              </a:spcAft>
              <a:buClr>
                <a:srgbClr val="384653"/>
              </a:buClr>
              <a:buSzPts val="800"/>
              <a:buFont typeface="Montserrat"/>
              <a:buNone/>
            </a:pPr>
            <a:r>
              <a:rPr b="0" i="0" lang="en-US" sz="800" u="none" cap="none" strike="noStrike">
                <a:solidFill>
                  <a:srgbClr val="384653"/>
                </a:solidFill>
                <a:latin typeface="Montserrat"/>
                <a:ea typeface="Montserrat"/>
                <a:cs typeface="Montserrat"/>
                <a:sym typeface="Montserrat"/>
              </a:rPr>
              <a:t>طوارئ، تكاليف غير متوقعة (10% احتياطي)</a:t>
            </a:r>
            <a:endParaRPr b="0" i="0" sz="800" u="none" cap="none" strike="noStrike"/>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5"/>
          <p:cNvSpPr/>
          <p:nvPr/>
        </p:nvSpPr>
        <p:spPr>
          <a:xfrm>
            <a:off x="9770745" y="441484"/>
            <a:ext cx="4218503" cy="527209"/>
          </a:xfrm>
          <a:prstGeom prst="rect">
            <a:avLst/>
          </a:prstGeom>
          <a:noFill/>
          <a:ln>
            <a:noFill/>
          </a:ln>
        </p:spPr>
        <p:txBody>
          <a:bodyPr anchorCtr="0" anchor="t" bIns="0" lIns="0" spcFirstLastPara="1" rIns="0" wrap="square" tIns="0">
            <a:noAutofit/>
          </a:bodyPr>
          <a:lstStyle/>
          <a:p>
            <a:pPr indent="0" lvl="0" marL="0" marR="0" rtl="1" algn="r">
              <a:lnSpc>
                <a:spcPct val="125757"/>
              </a:lnSpc>
              <a:spcBef>
                <a:spcPts val="0"/>
              </a:spcBef>
              <a:spcAft>
                <a:spcPts val="0"/>
              </a:spcAft>
              <a:buClr>
                <a:srgbClr val="2E3C4E"/>
              </a:buClr>
              <a:buSzPts val="3300"/>
              <a:buFont typeface="Barlow"/>
              <a:buNone/>
            </a:pPr>
            <a:r>
              <a:rPr b="1" i="0" lang="en-US" sz="3300" u="none" cap="none" strike="noStrike">
                <a:solidFill>
                  <a:srgbClr val="2E3C4E"/>
                </a:solidFill>
                <a:latin typeface="Barlow"/>
                <a:ea typeface="Barlow"/>
                <a:cs typeface="Barlow"/>
                <a:sym typeface="Barlow"/>
              </a:rPr>
              <a:t>تقدير الإيرادات والتسعير</a:t>
            </a:r>
            <a:endParaRPr b="0" i="0" sz="3300" u="none" cap="none" strike="noStrike"/>
          </a:p>
        </p:txBody>
      </p:sp>
      <p:sp>
        <p:nvSpPr>
          <p:cNvPr id="464" name="Google Shape;464;p35"/>
          <p:cNvSpPr/>
          <p:nvPr/>
        </p:nvSpPr>
        <p:spPr>
          <a:xfrm>
            <a:off x="5275540" y="1369338"/>
            <a:ext cx="2531031" cy="316349"/>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1950"/>
              <a:buFont typeface="Barlow"/>
              <a:buNone/>
            </a:pPr>
            <a:r>
              <a:rPr b="1" i="0" lang="en-US" sz="1950" u="none" cap="none" strike="noStrike">
                <a:solidFill>
                  <a:srgbClr val="2E3C4E"/>
                </a:solidFill>
                <a:latin typeface="Barlow"/>
                <a:ea typeface="Barlow"/>
                <a:cs typeface="Barlow"/>
                <a:sym typeface="Barlow"/>
              </a:rPr>
              <a:t>افتراضات حجم المبيعات</a:t>
            </a:r>
            <a:endParaRPr b="0" i="0" sz="1950" u="none" cap="none" strike="noStrike"/>
          </a:p>
        </p:txBody>
      </p:sp>
      <p:sp>
        <p:nvSpPr>
          <p:cNvPr id="465" name="Google Shape;465;p35"/>
          <p:cNvSpPr/>
          <p:nvPr/>
        </p:nvSpPr>
        <p:spPr>
          <a:xfrm>
            <a:off x="641152" y="1845945"/>
            <a:ext cx="7165419" cy="256342"/>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250"/>
              <a:buFont typeface="Montserrat"/>
              <a:buNone/>
            </a:pPr>
            <a:r>
              <a:rPr b="0" i="0" lang="en-US" sz="1250" u="none" cap="none" strike="noStrike">
                <a:solidFill>
                  <a:srgbClr val="384653"/>
                </a:solidFill>
                <a:latin typeface="Montserrat"/>
                <a:ea typeface="Montserrat"/>
                <a:cs typeface="Montserrat"/>
                <a:sym typeface="Montserrat"/>
              </a:rPr>
              <a:t>يعتمد تقدير المبيعات على عدة عوامل حاسمة:</a:t>
            </a:r>
            <a:endParaRPr b="0" i="0" sz="1250" u="none" cap="none" strike="noStrike"/>
          </a:p>
        </p:txBody>
      </p:sp>
      <p:sp>
        <p:nvSpPr>
          <p:cNvPr id="466" name="Google Shape;466;p35"/>
          <p:cNvSpPr/>
          <p:nvPr/>
        </p:nvSpPr>
        <p:spPr>
          <a:xfrm>
            <a:off x="641152" y="2246471"/>
            <a:ext cx="7165419" cy="512683"/>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250"/>
              <a:buFont typeface="Montserrat"/>
              <a:buNone/>
            </a:pPr>
            <a:r>
              <a:rPr b="1" i="0" lang="en-US" sz="1250" u="none" cap="none" strike="noStrike">
                <a:solidFill>
                  <a:srgbClr val="384653"/>
                </a:solidFill>
                <a:latin typeface="Montserrat"/>
                <a:ea typeface="Montserrat"/>
                <a:cs typeface="Montserrat"/>
                <a:sym typeface="Montserrat"/>
              </a:rPr>
              <a:t>متوسط عدد الفواتير اليومي:</a:t>
            </a:r>
            <a:r>
              <a:rPr b="0" i="0" lang="en-US" sz="1250" u="none" cap="none" strike="noStrike">
                <a:solidFill>
                  <a:srgbClr val="384653"/>
                </a:solidFill>
                <a:latin typeface="Montserrat"/>
                <a:ea typeface="Montserrat"/>
                <a:cs typeface="Montserrat"/>
                <a:sym typeface="Montserrat"/>
              </a:rPr>
              <a:t> يختلف حسب موقع وحجم المحل (صغير: 50-100، متوسط: 100-200، كبير: 200-500+ فاتورة)</a:t>
            </a:r>
            <a:endParaRPr b="0" i="0" sz="1250" u="none" cap="none" strike="noStrike"/>
          </a:p>
        </p:txBody>
      </p:sp>
      <p:sp>
        <p:nvSpPr>
          <p:cNvPr id="467" name="Google Shape;467;p35"/>
          <p:cNvSpPr/>
          <p:nvPr/>
        </p:nvSpPr>
        <p:spPr>
          <a:xfrm>
            <a:off x="641152" y="2815233"/>
            <a:ext cx="7165419" cy="256342"/>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250"/>
              <a:buFont typeface="Montserrat"/>
              <a:buNone/>
            </a:pPr>
            <a:r>
              <a:rPr b="1" i="0" lang="en-US" sz="1250" u="none" cap="none" strike="noStrike">
                <a:solidFill>
                  <a:srgbClr val="384653"/>
                </a:solidFill>
                <a:latin typeface="Montserrat"/>
                <a:ea typeface="Montserrat"/>
                <a:cs typeface="Montserrat"/>
                <a:sym typeface="Montserrat"/>
              </a:rPr>
              <a:t>متوسط قيمة الفاتورة:</a:t>
            </a:r>
            <a:r>
              <a:rPr b="0" i="0" lang="en-US" sz="1250" u="none" cap="none" strike="noStrike">
                <a:solidFill>
                  <a:srgbClr val="384653"/>
                </a:solidFill>
                <a:latin typeface="Montserrat"/>
                <a:ea typeface="Montserrat"/>
                <a:cs typeface="Montserrat"/>
                <a:sym typeface="Montserrat"/>
              </a:rPr>
              <a:t> يتراوح عادة بين 30-80 ريال، حسب نوعية العملاء ونمط التسوق</a:t>
            </a:r>
            <a:endParaRPr b="0" i="0" sz="1250" u="none" cap="none" strike="noStrike"/>
          </a:p>
        </p:txBody>
      </p:sp>
      <p:sp>
        <p:nvSpPr>
          <p:cNvPr id="468" name="Google Shape;468;p35"/>
          <p:cNvSpPr/>
          <p:nvPr/>
        </p:nvSpPr>
        <p:spPr>
          <a:xfrm>
            <a:off x="641152" y="3127653"/>
            <a:ext cx="7165419" cy="256342"/>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250"/>
              <a:buFont typeface="Montserrat"/>
              <a:buNone/>
            </a:pPr>
            <a:r>
              <a:rPr b="1" i="0" lang="en-US" sz="1250" u="none" cap="none" strike="noStrike">
                <a:solidFill>
                  <a:srgbClr val="384653"/>
                </a:solidFill>
                <a:latin typeface="Montserrat"/>
                <a:ea typeface="Montserrat"/>
                <a:cs typeface="Montserrat"/>
                <a:sym typeface="Montserrat"/>
              </a:rPr>
              <a:t>ساعات الذروة:</a:t>
            </a:r>
            <a:r>
              <a:rPr b="0" i="0" lang="en-US" sz="1250" u="none" cap="none" strike="noStrike">
                <a:solidFill>
                  <a:srgbClr val="384653"/>
                </a:solidFill>
                <a:latin typeface="Montserrat"/>
                <a:ea typeface="Montserrat"/>
                <a:cs typeface="Montserrat"/>
                <a:sym typeface="Montserrat"/>
              </a:rPr>
              <a:t> صباحاً (7-9)، وقت الغداء (12-2)، مساءً (5-9) حيث تتركز 70-80% من المبيعات</a:t>
            </a:r>
            <a:endParaRPr b="0" i="0" sz="1250" u="none" cap="none" strike="noStrike"/>
          </a:p>
        </p:txBody>
      </p:sp>
      <p:sp>
        <p:nvSpPr>
          <p:cNvPr id="469" name="Google Shape;469;p35"/>
          <p:cNvSpPr/>
          <p:nvPr/>
        </p:nvSpPr>
        <p:spPr>
          <a:xfrm>
            <a:off x="641152" y="3440073"/>
            <a:ext cx="7165419" cy="256342"/>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250"/>
              <a:buFont typeface="Montserrat"/>
              <a:buNone/>
            </a:pPr>
            <a:r>
              <a:rPr b="1" i="0" lang="en-US" sz="1250" u="none" cap="none" strike="noStrike">
                <a:solidFill>
                  <a:srgbClr val="384653"/>
                </a:solidFill>
                <a:latin typeface="Montserrat"/>
                <a:ea typeface="Montserrat"/>
                <a:cs typeface="Montserrat"/>
                <a:sym typeface="Montserrat"/>
              </a:rPr>
              <a:t>الموسمية:</a:t>
            </a:r>
            <a:r>
              <a:rPr b="0" i="0" lang="en-US" sz="1250" u="none" cap="none" strike="noStrike">
                <a:solidFill>
                  <a:srgbClr val="384653"/>
                </a:solidFill>
                <a:latin typeface="Montserrat"/>
                <a:ea typeface="Montserrat"/>
                <a:cs typeface="Montserrat"/>
                <a:sym typeface="Montserrat"/>
              </a:rPr>
              <a:t> زيادة في رمضان والعطلات، وانخفاض في بعض الأشهر الهادئة</a:t>
            </a:r>
            <a:endParaRPr b="0" i="0" sz="1250" u="none" cap="none" strike="noStrike"/>
          </a:p>
        </p:txBody>
      </p:sp>
      <p:sp>
        <p:nvSpPr>
          <p:cNvPr id="470" name="Google Shape;470;p35"/>
          <p:cNvSpPr/>
          <p:nvPr/>
        </p:nvSpPr>
        <p:spPr>
          <a:xfrm>
            <a:off x="11465719" y="1369338"/>
            <a:ext cx="2531031" cy="316349"/>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1950"/>
              <a:buFont typeface="Barlow"/>
              <a:buNone/>
            </a:pPr>
            <a:r>
              <a:rPr b="1" i="0" lang="en-US" sz="1950" u="none" cap="none" strike="noStrike">
                <a:solidFill>
                  <a:srgbClr val="2E3C4E"/>
                </a:solidFill>
                <a:latin typeface="Barlow"/>
                <a:ea typeface="Barlow"/>
                <a:cs typeface="Barlow"/>
                <a:sym typeface="Barlow"/>
              </a:rPr>
              <a:t>مثال حسابي بسيط</a:t>
            </a:r>
            <a:endParaRPr b="0" i="0" sz="1950" u="none" cap="none" strike="noStrike"/>
          </a:p>
        </p:txBody>
      </p:sp>
      <p:sp>
        <p:nvSpPr>
          <p:cNvPr id="471" name="Google Shape;471;p35"/>
          <p:cNvSpPr/>
          <p:nvPr/>
        </p:nvSpPr>
        <p:spPr>
          <a:xfrm>
            <a:off x="11201162" y="1946077"/>
            <a:ext cx="2795588" cy="528995"/>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4150"/>
              <a:buFont typeface="Barlow"/>
              <a:buNone/>
            </a:pPr>
            <a:r>
              <a:rPr b="1" i="0" lang="en-US" sz="4150" u="none" cap="none" strike="noStrike">
                <a:solidFill>
                  <a:srgbClr val="384653"/>
                </a:solidFill>
                <a:latin typeface="Barlow"/>
                <a:ea typeface="Barlow"/>
                <a:cs typeface="Barlow"/>
                <a:sym typeface="Barlow"/>
              </a:rPr>
              <a:t>150</a:t>
            </a:r>
            <a:endParaRPr b="0" i="0" sz="4150" u="none" cap="none" strike="noStrike"/>
          </a:p>
        </p:txBody>
      </p:sp>
      <p:sp>
        <p:nvSpPr>
          <p:cNvPr id="472" name="Google Shape;472;p35"/>
          <p:cNvSpPr/>
          <p:nvPr/>
        </p:nvSpPr>
        <p:spPr>
          <a:xfrm>
            <a:off x="11544419" y="2675334"/>
            <a:ext cx="2109192" cy="263723"/>
          </a:xfrm>
          <a:prstGeom prst="rect">
            <a:avLst/>
          </a:prstGeom>
          <a:noFill/>
          <a:ln>
            <a:noFill/>
          </a:ln>
        </p:spPr>
        <p:txBody>
          <a:bodyPr anchorCtr="0" anchor="t" bIns="0" lIns="0" spcFirstLastPara="1" rIns="0" wrap="square" tIns="0">
            <a:noAutofit/>
          </a:bodyPr>
          <a:lstStyle/>
          <a:p>
            <a:pPr indent="0" lvl="0" marL="0" marR="0" rtl="1" algn="ctr">
              <a:lnSpc>
                <a:spcPct val="124242"/>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فاتورة يومياً</a:t>
            </a:r>
            <a:endParaRPr b="0" i="0" sz="1650" u="none" cap="none" strike="noStrike"/>
          </a:p>
        </p:txBody>
      </p:sp>
      <p:sp>
        <p:nvSpPr>
          <p:cNvPr id="473" name="Google Shape;473;p35"/>
          <p:cNvSpPr/>
          <p:nvPr/>
        </p:nvSpPr>
        <p:spPr>
          <a:xfrm>
            <a:off x="11201162" y="3099316"/>
            <a:ext cx="2795588" cy="256342"/>
          </a:xfrm>
          <a:prstGeom prst="rect">
            <a:avLst/>
          </a:prstGeom>
          <a:noFill/>
          <a:ln>
            <a:noFill/>
          </a:ln>
        </p:spPr>
        <p:txBody>
          <a:bodyPr anchorCtr="0" anchor="t" bIns="0" lIns="0" spcFirstLastPara="1" rIns="0" wrap="square" tIns="0">
            <a:noAutofit/>
          </a:bodyPr>
          <a:lstStyle/>
          <a:p>
            <a:pPr indent="0" lvl="0" marL="0" marR="0" rtl="1" algn="ctr">
              <a:lnSpc>
                <a:spcPct val="160000"/>
              </a:lnSpc>
              <a:spcBef>
                <a:spcPts val="0"/>
              </a:spcBef>
              <a:spcAft>
                <a:spcPts val="0"/>
              </a:spcAft>
              <a:buClr>
                <a:srgbClr val="384653"/>
              </a:buClr>
              <a:buSzPts val="1250"/>
              <a:buFont typeface="Montserrat"/>
              <a:buNone/>
            </a:pPr>
            <a:r>
              <a:rPr b="0" i="0" lang="en-US" sz="1250" u="none" cap="none" strike="noStrike">
                <a:solidFill>
                  <a:srgbClr val="384653"/>
                </a:solidFill>
                <a:latin typeface="Montserrat"/>
                <a:ea typeface="Montserrat"/>
                <a:cs typeface="Montserrat"/>
                <a:sym typeface="Montserrat"/>
              </a:rPr>
              <a:t>متوسط عدد الفواتير</a:t>
            </a:r>
            <a:endParaRPr b="0" i="0" sz="1250" u="none" cap="none" strike="noStrike"/>
          </a:p>
        </p:txBody>
      </p:sp>
      <p:sp>
        <p:nvSpPr>
          <p:cNvPr id="474" name="Google Shape;474;p35"/>
          <p:cNvSpPr/>
          <p:nvPr/>
        </p:nvSpPr>
        <p:spPr>
          <a:xfrm>
            <a:off x="8205192" y="1946077"/>
            <a:ext cx="2795707" cy="528995"/>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4150"/>
              <a:buFont typeface="Barlow"/>
              <a:buNone/>
            </a:pPr>
            <a:r>
              <a:rPr b="1" i="0" lang="en-US" sz="4150" u="none" cap="none" strike="noStrike">
                <a:solidFill>
                  <a:srgbClr val="384653"/>
                </a:solidFill>
                <a:latin typeface="Barlow"/>
                <a:ea typeface="Barlow"/>
                <a:cs typeface="Barlow"/>
                <a:sym typeface="Barlow"/>
              </a:rPr>
              <a:t>50</a:t>
            </a:r>
            <a:endParaRPr b="0" i="0" sz="4150" u="none" cap="none" strike="noStrike"/>
          </a:p>
        </p:txBody>
      </p:sp>
      <p:sp>
        <p:nvSpPr>
          <p:cNvPr id="475" name="Google Shape;475;p35"/>
          <p:cNvSpPr/>
          <p:nvPr/>
        </p:nvSpPr>
        <p:spPr>
          <a:xfrm>
            <a:off x="8548449" y="2675334"/>
            <a:ext cx="2109192" cy="263723"/>
          </a:xfrm>
          <a:prstGeom prst="rect">
            <a:avLst/>
          </a:prstGeom>
          <a:noFill/>
          <a:ln>
            <a:noFill/>
          </a:ln>
        </p:spPr>
        <p:txBody>
          <a:bodyPr anchorCtr="0" anchor="t" bIns="0" lIns="0" spcFirstLastPara="1" rIns="0" wrap="square" tIns="0">
            <a:noAutofit/>
          </a:bodyPr>
          <a:lstStyle/>
          <a:p>
            <a:pPr indent="0" lvl="0" marL="0" marR="0" rtl="1" algn="ctr">
              <a:lnSpc>
                <a:spcPct val="124242"/>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ريال للفاتورة</a:t>
            </a:r>
            <a:endParaRPr b="0" i="0" sz="1650" u="none" cap="none" strike="noStrike"/>
          </a:p>
        </p:txBody>
      </p:sp>
      <p:sp>
        <p:nvSpPr>
          <p:cNvPr id="476" name="Google Shape;476;p35"/>
          <p:cNvSpPr/>
          <p:nvPr/>
        </p:nvSpPr>
        <p:spPr>
          <a:xfrm>
            <a:off x="8205192" y="3099316"/>
            <a:ext cx="2795707" cy="256342"/>
          </a:xfrm>
          <a:prstGeom prst="rect">
            <a:avLst/>
          </a:prstGeom>
          <a:noFill/>
          <a:ln>
            <a:noFill/>
          </a:ln>
        </p:spPr>
        <p:txBody>
          <a:bodyPr anchorCtr="0" anchor="t" bIns="0" lIns="0" spcFirstLastPara="1" rIns="0" wrap="square" tIns="0">
            <a:noAutofit/>
          </a:bodyPr>
          <a:lstStyle/>
          <a:p>
            <a:pPr indent="0" lvl="0" marL="0" marR="0" rtl="1" algn="ctr">
              <a:lnSpc>
                <a:spcPct val="160000"/>
              </a:lnSpc>
              <a:spcBef>
                <a:spcPts val="0"/>
              </a:spcBef>
              <a:spcAft>
                <a:spcPts val="0"/>
              </a:spcAft>
              <a:buClr>
                <a:srgbClr val="384653"/>
              </a:buClr>
              <a:buSzPts val="1250"/>
              <a:buFont typeface="Montserrat"/>
              <a:buNone/>
            </a:pPr>
            <a:r>
              <a:rPr b="0" i="0" lang="en-US" sz="1250" u="none" cap="none" strike="noStrike">
                <a:solidFill>
                  <a:srgbClr val="384653"/>
                </a:solidFill>
                <a:latin typeface="Montserrat"/>
                <a:ea typeface="Montserrat"/>
                <a:cs typeface="Montserrat"/>
                <a:sym typeface="Montserrat"/>
              </a:rPr>
              <a:t>متوسط قيمة المشتريات</a:t>
            </a:r>
            <a:endParaRPr b="0" i="0" sz="1250" u="none" cap="none" strike="noStrike"/>
          </a:p>
        </p:txBody>
      </p:sp>
      <p:sp>
        <p:nvSpPr>
          <p:cNvPr id="477" name="Google Shape;477;p35"/>
          <p:cNvSpPr/>
          <p:nvPr/>
        </p:nvSpPr>
        <p:spPr>
          <a:xfrm>
            <a:off x="11201162" y="3756303"/>
            <a:ext cx="2795588" cy="528995"/>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4150"/>
              <a:buFont typeface="Barlow"/>
              <a:buNone/>
            </a:pPr>
            <a:r>
              <a:rPr b="1" i="0" lang="en-US" sz="4150" u="none" cap="none" strike="noStrike">
                <a:solidFill>
                  <a:srgbClr val="384653"/>
                </a:solidFill>
                <a:latin typeface="Barlow"/>
                <a:ea typeface="Barlow"/>
                <a:cs typeface="Barlow"/>
                <a:sym typeface="Barlow"/>
              </a:rPr>
              <a:t>7,500</a:t>
            </a:r>
            <a:endParaRPr b="0" i="0" sz="4150" u="none" cap="none" strike="noStrike"/>
          </a:p>
        </p:txBody>
      </p:sp>
      <p:sp>
        <p:nvSpPr>
          <p:cNvPr id="478" name="Google Shape;478;p35"/>
          <p:cNvSpPr/>
          <p:nvPr/>
        </p:nvSpPr>
        <p:spPr>
          <a:xfrm>
            <a:off x="11544419" y="4485561"/>
            <a:ext cx="2109192" cy="263723"/>
          </a:xfrm>
          <a:prstGeom prst="rect">
            <a:avLst/>
          </a:prstGeom>
          <a:noFill/>
          <a:ln>
            <a:noFill/>
          </a:ln>
        </p:spPr>
        <p:txBody>
          <a:bodyPr anchorCtr="0" anchor="t" bIns="0" lIns="0" spcFirstLastPara="1" rIns="0" wrap="square" tIns="0">
            <a:noAutofit/>
          </a:bodyPr>
          <a:lstStyle/>
          <a:p>
            <a:pPr indent="0" lvl="0" marL="0" marR="0" rtl="1" algn="ctr">
              <a:lnSpc>
                <a:spcPct val="124242"/>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ريال يومياً</a:t>
            </a:r>
            <a:endParaRPr b="0" i="0" sz="1650" u="none" cap="none" strike="noStrike"/>
          </a:p>
        </p:txBody>
      </p:sp>
      <p:sp>
        <p:nvSpPr>
          <p:cNvPr id="479" name="Google Shape;479;p35"/>
          <p:cNvSpPr/>
          <p:nvPr/>
        </p:nvSpPr>
        <p:spPr>
          <a:xfrm>
            <a:off x="11201162" y="4909542"/>
            <a:ext cx="2795588" cy="256342"/>
          </a:xfrm>
          <a:prstGeom prst="rect">
            <a:avLst/>
          </a:prstGeom>
          <a:noFill/>
          <a:ln>
            <a:noFill/>
          </a:ln>
        </p:spPr>
        <p:txBody>
          <a:bodyPr anchorCtr="0" anchor="t" bIns="0" lIns="0" spcFirstLastPara="1" rIns="0" wrap="square" tIns="0">
            <a:noAutofit/>
          </a:bodyPr>
          <a:lstStyle/>
          <a:p>
            <a:pPr indent="0" lvl="0" marL="0" marR="0" rtl="1" algn="ctr">
              <a:lnSpc>
                <a:spcPct val="160000"/>
              </a:lnSpc>
              <a:spcBef>
                <a:spcPts val="0"/>
              </a:spcBef>
              <a:spcAft>
                <a:spcPts val="0"/>
              </a:spcAft>
              <a:buClr>
                <a:srgbClr val="384653"/>
              </a:buClr>
              <a:buSzPts val="1250"/>
              <a:buFont typeface="Montserrat"/>
              <a:buNone/>
            </a:pPr>
            <a:r>
              <a:rPr b="0" i="0" lang="en-US" sz="1250" u="none" cap="none" strike="noStrike">
                <a:solidFill>
                  <a:srgbClr val="384653"/>
                </a:solidFill>
                <a:latin typeface="Montserrat"/>
                <a:ea typeface="Montserrat"/>
                <a:cs typeface="Montserrat"/>
                <a:sym typeface="Montserrat"/>
              </a:rPr>
              <a:t>إجمالي مبيعات</a:t>
            </a:r>
            <a:endParaRPr b="0" i="0" sz="1250" u="none" cap="none" strike="noStrike"/>
          </a:p>
        </p:txBody>
      </p:sp>
      <p:sp>
        <p:nvSpPr>
          <p:cNvPr id="480" name="Google Shape;480;p35"/>
          <p:cNvSpPr/>
          <p:nvPr/>
        </p:nvSpPr>
        <p:spPr>
          <a:xfrm>
            <a:off x="8205192" y="3756303"/>
            <a:ext cx="2795707" cy="528995"/>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4150"/>
              <a:buFont typeface="Barlow"/>
              <a:buNone/>
            </a:pPr>
            <a:r>
              <a:rPr b="1" i="0" lang="en-US" sz="4150" u="none" cap="none" strike="noStrike">
                <a:solidFill>
                  <a:srgbClr val="384653"/>
                </a:solidFill>
                <a:latin typeface="Barlow"/>
                <a:ea typeface="Barlow"/>
                <a:cs typeface="Barlow"/>
                <a:sym typeface="Barlow"/>
              </a:rPr>
              <a:t>225K</a:t>
            </a:r>
            <a:endParaRPr b="0" i="0" sz="4150" u="none" cap="none" strike="noStrike"/>
          </a:p>
        </p:txBody>
      </p:sp>
      <p:sp>
        <p:nvSpPr>
          <p:cNvPr id="481" name="Google Shape;481;p35"/>
          <p:cNvSpPr/>
          <p:nvPr/>
        </p:nvSpPr>
        <p:spPr>
          <a:xfrm>
            <a:off x="8548449" y="4485561"/>
            <a:ext cx="2109192" cy="263723"/>
          </a:xfrm>
          <a:prstGeom prst="rect">
            <a:avLst/>
          </a:prstGeom>
          <a:noFill/>
          <a:ln>
            <a:noFill/>
          </a:ln>
        </p:spPr>
        <p:txBody>
          <a:bodyPr anchorCtr="0" anchor="t" bIns="0" lIns="0" spcFirstLastPara="1" rIns="0" wrap="square" tIns="0">
            <a:noAutofit/>
          </a:bodyPr>
          <a:lstStyle/>
          <a:p>
            <a:pPr indent="0" lvl="0" marL="0" marR="0" rtl="1" algn="ctr">
              <a:lnSpc>
                <a:spcPct val="124242"/>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ريال شهرياً</a:t>
            </a:r>
            <a:endParaRPr b="0" i="0" sz="1650" u="none" cap="none" strike="noStrike"/>
          </a:p>
        </p:txBody>
      </p:sp>
      <p:sp>
        <p:nvSpPr>
          <p:cNvPr id="482" name="Google Shape;482;p35"/>
          <p:cNvSpPr/>
          <p:nvPr/>
        </p:nvSpPr>
        <p:spPr>
          <a:xfrm>
            <a:off x="8205192" y="4909542"/>
            <a:ext cx="2795707" cy="256342"/>
          </a:xfrm>
          <a:prstGeom prst="rect">
            <a:avLst/>
          </a:prstGeom>
          <a:noFill/>
          <a:ln>
            <a:noFill/>
          </a:ln>
        </p:spPr>
        <p:txBody>
          <a:bodyPr anchorCtr="0" anchor="t" bIns="0" lIns="0" spcFirstLastPara="1" rIns="0" wrap="square" tIns="0">
            <a:noAutofit/>
          </a:bodyPr>
          <a:lstStyle/>
          <a:p>
            <a:pPr indent="0" lvl="0" marL="0" marR="0" rtl="1" algn="ctr">
              <a:lnSpc>
                <a:spcPct val="160000"/>
              </a:lnSpc>
              <a:spcBef>
                <a:spcPts val="0"/>
              </a:spcBef>
              <a:spcAft>
                <a:spcPts val="0"/>
              </a:spcAft>
              <a:buClr>
                <a:srgbClr val="384653"/>
              </a:buClr>
              <a:buSzPts val="1250"/>
              <a:buFont typeface="Montserrat"/>
              <a:buNone/>
            </a:pPr>
            <a:r>
              <a:rPr b="0" i="0" lang="en-US" sz="1250" u="none" cap="none" strike="noStrike">
                <a:solidFill>
                  <a:srgbClr val="384653"/>
                </a:solidFill>
                <a:latin typeface="Montserrat"/>
                <a:ea typeface="Montserrat"/>
                <a:cs typeface="Montserrat"/>
                <a:sym typeface="Montserrat"/>
              </a:rPr>
              <a:t>المبيعات المتوقعة</a:t>
            </a:r>
            <a:endParaRPr b="0" i="0" sz="1250" u="none" cap="none" strike="noStrike"/>
          </a:p>
        </p:txBody>
      </p:sp>
      <p:sp>
        <p:nvSpPr>
          <p:cNvPr id="483" name="Google Shape;483;p35"/>
          <p:cNvSpPr/>
          <p:nvPr/>
        </p:nvSpPr>
        <p:spPr>
          <a:xfrm>
            <a:off x="11458218" y="5586532"/>
            <a:ext cx="2531031" cy="316349"/>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1950"/>
              <a:buFont typeface="Barlow"/>
              <a:buNone/>
            </a:pPr>
            <a:r>
              <a:rPr b="1" i="0" lang="en-US" sz="1950" u="none" cap="none" strike="noStrike">
                <a:solidFill>
                  <a:srgbClr val="2E3C4E"/>
                </a:solidFill>
                <a:latin typeface="Barlow"/>
                <a:ea typeface="Barlow"/>
                <a:cs typeface="Barlow"/>
                <a:sym typeface="Barlow"/>
              </a:rPr>
              <a:t>سياسة التسعير الذكية</a:t>
            </a:r>
            <a:endParaRPr b="0" i="0" sz="1950" u="none" cap="none" strike="noStrike"/>
          </a:p>
        </p:txBody>
      </p:sp>
      <p:sp>
        <p:nvSpPr>
          <p:cNvPr id="484" name="Google Shape;484;p35"/>
          <p:cNvSpPr/>
          <p:nvPr/>
        </p:nvSpPr>
        <p:spPr>
          <a:xfrm>
            <a:off x="641152" y="6143268"/>
            <a:ext cx="13348097" cy="1208246"/>
          </a:xfrm>
          <a:prstGeom prst="roundRect">
            <a:avLst>
              <a:gd fmla="val 19901"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5"/>
          <p:cNvSpPr/>
          <p:nvPr/>
        </p:nvSpPr>
        <p:spPr>
          <a:xfrm>
            <a:off x="9537383" y="6150888"/>
            <a:ext cx="4444246" cy="1193006"/>
          </a:xfrm>
          <a:prstGeom prst="roundRect">
            <a:avLst>
              <a:gd fmla="val 20156" name="adj"/>
            </a:avLst>
          </a:prstGeom>
          <a:solidFill>
            <a:srgbClr val="D4E9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5"/>
          <p:cNvSpPr/>
          <p:nvPr/>
        </p:nvSpPr>
        <p:spPr>
          <a:xfrm>
            <a:off x="11712178" y="6311146"/>
            <a:ext cx="2109192" cy="263723"/>
          </a:xfrm>
          <a:prstGeom prst="rect">
            <a:avLst/>
          </a:prstGeom>
          <a:noFill/>
          <a:ln>
            <a:noFill/>
          </a:ln>
        </p:spPr>
        <p:txBody>
          <a:bodyPr anchorCtr="0" anchor="t" bIns="0" lIns="0" spcFirstLastPara="1" rIns="0" wrap="square" tIns="0">
            <a:noAutofit/>
          </a:bodyPr>
          <a:lstStyle/>
          <a:p>
            <a:pPr indent="0" lvl="0" marL="0" marR="0" rtl="1" algn="r">
              <a:lnSpc>
                <a:spcPct val="124242"/>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السلع الجاذبة</a:t>
            </a:r>
            <a:endParaRPr b="0" i="0" sz="1650" u="none" cap="none" strike="noStrike"/>
          </a:p>
        </p:txBody>
      </p:sp>
      <p:sp>
        <p:nvSpPr>
          <p:cNvPr id="487" name="Google Shape;487;p35"/>
          <p:cNvSpPr/>
          <p:nvPr/>
        </p:nvSpPr>
        <p:spPr>
          <a:xfrm>
            <a:off x="9697641" y="6670953"/>
            <a:ext cx="4123730" cy="512683"/>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250"/>
              <a:buFont typeface="Montserrat"/>
              <a:buNone/>
            </a:pPr>
            <a:r>
              <a:rPr b="0" i="0" lang="en-US" sz="1250" u="none" cap="none" strike="noStrike">
                <a:solidFill>
                  <a:srgbClr val="384653"/>
                </a:solidFill>
                <a:latin typeface="Montserrat"/>
                <a:ea typeface="Montserrat"/>
                <a:cs typeface="Montserrat"/>
                <a:sym typeface="Montserrat"/>
              </a:rPr>
              <a:t>منتجات أساسية بهامش ربح ضعيف (5-10%) لجذب العملاء: خبز، حليب، بيض، سكر، أرز</a:t>
            </a:r>
            <a:endParaRPr b="0" i="0" sz="1250" u="none" cap="none" strike="noStrike"/>
          </a:p>
        </p:txBody>
      </p:sp>
      <p:sp>
        <p:nvSpPr>
          <p:cNvPr id="488" name="Google Shape;488;p35"/>
          <p:cNvSpPr/>
          <p:nvPr/>
        </p:nvSpPr>
        <p:spPr>
          <a:xfrm>
            <a:off x="5093137" y="6150888"/>
            <a:ext cx="4444246" cy="1193006"/>
          </a:xfrm>
          <a:prstGeom prst="rect">
            <a:avLst/>
          </a:prstGeom>
          <a:solidFill>
            <a:srgbClr val="D4E9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5"/>
          <p:cNvSpPr/>
          <p:nvPr/>
        </p:nvSpPr>
        <p:spPr>
          <a:xfrm>
            <a:off x="5093137" y="6150888"/>
            <a:ext cx="22860" cy="1193006"/>
          </a:xfrm>
          <a:prstGeom prst="roundRect">
            <a:avLst>
              <a:gd fmla="val 1051868" name="adj"/>
            </a:avLst>
          </a:prstGeom>
          <a:solidFill>
            <a:srgbClr val="BACF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5"/>
          <p:cNvSpPr/>
          <p:nvPr/>
        </p:nvSpPr>
        <p:spPr>
          <a:xfrm>
            <a:off x="7033736" y="6311146"/>
            <a:ext cx="2343388" cy="263723"/>
          </a:xfrm>
          <a:prstGeom prst="rect">
            <a:avLst/>
          </a:prstGeom>
          <a:noFill/>
          <a:ln>
            <a:noFill/>
          </a:ln>
        </p:spPr>
        <p:txBody>
          <a:bodyPr anchorCtr="0" anchor="t" bIns="0" lIns="0" spcFirstLastPara="1" rIns="0" wrap="square" tIns="0">
            <a:noAutofit/>
          </a:bodyPr>
          <a:lstStyle/>
          <a:p>
            <a:pPr indent="0" lvl="0" marL="0" marR="0" rtl="1" algn="r">
              <a:lnSpc>
                <a:spcPct val="124242"/>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السلع ذات الهامش المتوسط</a:t>
            </a:r>
            <a:endParaRPr b="0" i="0" sz="1650" u="none" cap="none" strike="noStrike"/>
          </a:p>
        </p:txBody>
      </p:sp>
      <p:sp>
        <p:nvSpPr>
          <p:cNvPr id="491" name="Google Shape;491;p35"/>
          <p:cNvSpPr/>
          <p:nvPr/>
        </p:nvSpPr>
        <p:spPr>
          <a:xfrm>
            <a:off x="5253395" y="6670953"/>
            <a:ext cx="4123730" cy="512683"/>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250"/>
              <a:buFont typeface="Montserrat"/>
              <a:buNone/>
            </a:pPr>
            <a:r>
              <a:rPr b="0" i="0" lang="en-US" sz="1250" u="none" cap="none" strike="noStrike">
                <a:solidFill>
                  <a:srgbClr val="384653"/>
                </a:solidFill>
                <a:latin typeface="Montserrat"/>
                <a:ea typeface="Montserrat"/>
                <a:cs typeface="Montserrat"/>
                <a:sym typeface="Montserrat"/>
              </a:rPr>
              <a:t>معظم المنتجات الغذائية والمشروبات بهامش ربح معقول (15-25%)</a:t>
            </a:r>
            <a:endParaRPr b="0" i="0" sz="1250" u="none" cap="none" strike="noStrike"/>
          </a:p>
        </p:txBody>
      </p:sp>
      <p:sp>
        <p:nvSpPr>
          <p:cNvPr id="492" name="Google Shape;492;p35"/>
          <p:cNvSpPr/>
          <p:nvPr/>
        </p:nvSpPr>
        <p:spPr>
          <a:xfrm>
            <a:off x="648891" y="6150888"/>
            <a:ext cx="4444246" cy="1193006"/>
          </a:xfrm>
          <a:prstGeom prst="rect">
            <a:avLst/>
          </a:prstGeom>
          <a:solidFill>
            <a:srgbClr val="D4E9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5"/>
          <p:cNvSpPr/>
          <p:nvPr/>
        </p:nvSpPr>
        <p:spPr>
          <a:xfrm>
            <a:off x="648891" y="6150888"/>
            <a:ext cx="22860" cy="1193006"/>
          </a:xfrm>
          <a:prstGeom prst="roundRect">
            <a:avLst>
              <a:gd fmla="val 1051868" name="adj"/>
            </a:avLst>
          </a:prstGeom>
          <a:solidFill>
            <a:srgbClr val="BACF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5"/>
          <p:cNvSpPr/>
          <p:nvPr/>
        </p:nvSpPr>
        <p:spPr>
          <a:xfrm>
            <a:off x="2823686" y="6311146"/>
            <a:ext cx="2109192" cy="263723"/>
          </a:xfrm>
          <a:prstGeom prst="rect">
            <a:avLst/>
          </a:prstGeom>
          <a:noFill/>
          <a:ln>
            <a:noFill/>
          </a:ln>
        </p:spPr>
        <p:txBody>
          <a:bodyPr anchorCtr="0" anchor="t" bIns="0" lIns="0" spcFirstLastPara="1" rIns="0" wrap="square" tIns="0">
            <a:noAutofit/>
          </a:bodyPr>
          <a:lstStyle/>
          <a:p>
            <a:pPr indent="0" lvl="0" marL="0" marR="0" rtl="1" algn="r">
              <a:lnSpc>
                <a:spcPct val="124242"/>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السلع ذات الهامش العالي</a:t>
            </a:r>
            <a:endParaRPr b="0" i="0" sz="1650" u="none" cap="none" strike="noStrike"/>
          </a:p>
        </p:txBody>
      </p:sp>
      <p:sp>
        <p:nvSpPr>
          <p:cNvPr id="495" name="Google Shape;495;p35"/>
          <p:cNvSpPr/>
          <p:nvPr/>
        </p:nvSpPr>
        <p:spPr>
          <a:xfrm>
            <a:off x="809149" y="6670953"/>
            <a:ext cx="4123730" cy="512683"/>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250"/>
              <a:buFont typeface="Montserrat"/>
              <a:buNone/>
            </a:pPr>
            <a:r>
              <a:rPr b="0" i="0" lang="en-US" sz="1250" u="none" cap="none" strike="noStrike">
                <a:solidFill>
                  <a:srgbClr val="384653"/>
                </a:solidFill>
                <a:latin typeface="Montserrat"/>
                <a:ea typeface="Montserrat"/>
                <a:cs typeface="Montserrat"/>
                <a:sym typeface="Montserrat"/>
              </a:rPr>
              <a:t>منتجات العناية الشخصية، الوجبات الخفيفة، بعض المنظفات (30-50%)</a:t>
            </a:r>
            <a:endParaRPr b="0" i="0" sz="1250" u="none" cap="none" strike="noStrike"/>
          </a:p>
        </p:txBody>
      </p:sp>
      <p:sp>
        <p:nvSpPr>
          <p:cNvPr id="496" name="Google Shape;496;p35"/>
          <p:cNvSpPr/>
          <p:nvPr/>
        </p:nvSpPr>
        <p:spPr>
          <a:xfrm>
            <a:off x="641152" y="7531775"/>
            <a:ext cx="13348097" cy="256342"/>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250"/>
              <a:buFont typeface="Montserrat"/>
              <a:buNone/>
            </a:pPr>
            <a:r>
              <a:rPr b="0" i="0" lang="en-US" sz="1250" u="none" cap="none" strike="noStrike">
                <a:solidFill>
                  <a:srgbClr val="384653"/>
                </a:solidFill>
                <a:latin typeface="Montserrat"/>
                <a:ea typeface="Montserrat"/>
                <a:cs typeface="Montserrat"/>
                <a:sym typeface="Montserrat"/>
              </a:rPr>
              <a:t>تذكر: </a:t>
            </a:r>
            <a:r>
              <a:rPr b="0" i="0" lang="en-US" sz="1250" u="none" cap="none" strike="noStrike">
                <a:solidFill>
                  <a:srgbClr val="384653"/>
                </a:solidFill>
                <a:highlight>
                  <a:srgbClr val="E5F6FF"/>
                </a:highlight>
                <a:latin typeface="Montserrat"/>
                <a:ea typeface="Montserrat"/>
                <a:cs typeface="Montserrat"/>
                <a:sym typeface="Montserrat"/>
              </a:rPr>
              <a:t>النجاح في التسعير ليس فقط في هامش الربح، بل في معدل دوران المخزون</a:t>
            </a:r>
            <a:r>
              <a:rPr b="0" i="0" lang="en-US" sz="1250" u="none" cap="none" strike="noStrike">
                <a:solidFill>
                  <a:srgbClr val="384653"/>
                </a:solidFill>
                <a:latin typeface="Montserrat"/>
                <a:ea typeface="Montserrat"/>
                <a:cs typeface="Montserrat"/>
                <a:sym typeface="Montserrat"/>
              </a:rPr>
              <a:t>. من الأفضل بيع سلعة بهامش 10% لكنها تدور 20 مرة شهرياً، من سلعة بهامش 40% تدور مرتين فقط.</a:t>
            </a:r>
            <a:endParaRPr b="0" i="0" sz="1250" u="none" cap="none" strike="noStrike"/>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6"/>
          <p:cNvSpPr/>
          <p:nvPr/>
        </p:nvSpPr>
        <p:spPr>
          <a:xfrm>
            <a:off x="10469523" y="357783"/>
            <a:ext cx="3640455" cy="428030"/>
          </a:xfrm>
          <a:prstGeom prst="rect">
            <a:avLst/>
          </a:prstGeom>
          <a:noFill/>
          <a:ln>
            <a:noFill/>
          </a:ln>
        </p:spPr>
        <p:txBody>
          <a:bodyPr anchorCtr="0" anchor="t" bIns="0" lIns="0" spcFirstLastPara="1" rIns="0" wrap="square" tIns="0">
            <a:noAutofit/>
          </a:bodyPr>
          <a:lstStyle/>
          <a:p>
            <a:pPr indent="0" lvl="0" marL="0" marR="0" rtl="1" algn="r">
              <a:lnSpc>
                <a:spcPct val="126415"/>
              </a:lnSpc>
              <a:spcBef>
                <a:spcPts val="0"/>
              </a:spcBef>
              <a:spcAft>
                <a:spcPts val="0"/>
              </a:spcAft>
              <a:buClr>
                <a:srgbClr val="2E3C4E"/>
              </a:buClr>
              <a:buSzPts val="2650"/>
              <a:buFont typeface="Barlow"/>
              <a:buNone/>
            </a:pPr>
            <a:r>
              <a:rPr b="1" i="0" lang="en-US" sz="2650" u="none" cap="none" strike="noStrike">
                <a:solidFill>
                  <a:srgbClr val="2E3C4E"/>
                </a:solidFill>
                <a:latin typeface="Barlow"/>
                <a:ea typeface="Barlow"/>
                <a:cs typeface="Barlow"/>
                <a:sym typeface="Barlow"/>
              </a:rPr>
              <a:t>تحليل المخاطر وخطة إدارتها</a:t>
            </a:r>
            <a:endParaRPr b="0" i="0" sz="2650" u="none" cap="none" strike="noStrike"/>
          </a:p>
        </p:txBody>
      </p:sp>
      <p:sp>
        <p:nvSpPr>
          <p:cNvPr id="503" name="Google Shape;503;p36"/>
          <p:cNvSpPr/>
          <p:nvPr/>
        </p:nvSpPr>
        <p:spPr>
          <a:xfrm>
            <a:off x="12026860" y="837843"/>
            <a:ext cx="2083118" cy="256818"/>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2E3C4E"/>
              </a:buClr>
              <a:buSzPts val="1600"/>
              <a:buFont typeface="Barlow"/>
              <a:buNone/>
            </a:pPr>
            <a:r>
              <a:rPr b="1" i="0" lang="en-US" sz="1600" u="none" cap="none" strike="noStrike">
                <a:solidFill>
                  <a:srgbClr val="2E3C4E"/>
                </a:solidFill>
                <a:latin typeface="Barlow"/>
                <a:ea typeface="Barlow"/>
                <a:cs typeface="Barlow"/>
                <a:sym typeface="Barlow"/>
              </a:rPr>
              <a:t>المخاطر الرئيسية المحتملة</a:t>
            </a:r>
            <a:endParaRPr b="0" i="0" sz="1600" u="none" cap="none" strike="noStrike"/>
          </a:p>
        </p:txBody>
      </p:sp>
      <p:sp>
        <p:nvSpPr>
          <p:cNvPr id="504" name="Google Shape;504;p36"/>
          <p:cNvSpPr/>
          <p:nvPr/>
        </p:nvSpPr>
        <p:spPr>
          <a:xfrm>
            <a:off x="520422" y="1289804"/>
            <a:ext cx="13589556" cy="1076682"/>
          </a:xfrm>
          <a:prstGeom prst="roundRect">
            <a:avLst>
              <a:gd fmla="val 18128" name="adj"/>
            </a:avLst>
          </a:prstGeom>
          <a:solidFill>
            <a:srgbClr val="FFFFFF"/>
          </a:solidFill>
          <a:ln cap="flat" cmpd="sng" w="152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6"/>
          <p:cNvSpPr/>
          <p:nvPr/>
        </p:nvSpPr>
        <p:spPr>
          <a:xfrm>
            <a:off x="13574316" y="1305044"/>
            <a:ext cx="520422" cy="1046202"/>
          </a:xfrm>
          <a:prstGeom prst="roundRect">
            <a:avLst>
              <a:gd fmla="val 33990" name="adj"/>
            </a:avLst>
          </a:prstGeom>
          <a:solidFill>
            <a:srgbClr val="D4E9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06" name="Google Shape;506;p36"/>
          <p:cNvPicPr preferRelativeResize="0"/>
          <p:nvPr/>
        </p:nvPicPr>
        <p:blipFill rotWithShape="1">
          <a:blip r:embed="rId3">
            <a:alphaModFix/>
          </a:blip>
          <a:srcRect b="0" l="0" r="0" t="0"/>
          <a:stretch/>
        </p:blipFill>
        <p:spPr>
          <a:xfrm>
            <a:off x="13733145" y="1730573"/>
            <a:ext cx="195143" cy="195143"/>
          </a:xfrm>
          <a:prstGeom prst="rect">
            <a:avLst/>
          </a:prstGeom>
          <a:noFill/>
          <a:ln>
            <a:noFill/>
          </a:ln>
        </p:spPr>
      </p:pic>
      <p:sp>
        <p:nvSpPr>
          <p:cNvPr id="507" name="Google Shape;507;p36"/>
          <p:cNvSpPr/>
          <p:nvPr/>
        </p:nvSpPr>
        <p:spPr>
          <a:xfrm>
            <a:off x="11732300" y="1435060"/>
            <a:ext cx="1712000" cy="213955"/>
          </a:xfrm>
          <a:prstGeom prst="rect">
            <a:avLst/>
          </a:prstGeom>
          <a:noFill/>
          <a:ln>
            <a:noFill/>
          </a:ln>
        </p:spPr>
        <p:txBody>
          <a:bodyPr anchorCtr="0" anchor="t" bIns="0" lIns="0" spcFirstLastPara="1" rIns="0" wrap="square" tIns="0">
            <a:noAutofit/>
          </a:bodyPr>
          <a:lstStyle/>
          <a:p>
            <a:pPr indent="0" lvl="0" marL="0" marR="0" rtl="1" algn="r">
              <a:lnSpc>
                <a:spcPct val="126923"/>
              </a:lnSpc>
              <a:spcBef>
                <a:spcPts val="0"/>
              </a:spcBef>
              <a:spcAft>
                <a:spcPts val="0"/>
              </a:spcAft>
              <a:buClr>
                <a:srgbClr val="384653"/>
              </a:buClr>
              <a:buSzPts val="1300"/>
              <a:buFont typeface="Barlow"/>
              <a:buNone/>
            </a:pPr>
            <a:r>
              <a:rPr b="1" i="0" lang="en-US" sz="1300" u="none" cap="none" strike="noStrike">
                <a:solidFill>
                  <a:srgbClr val="384653"/>
                </a:solidFill>
                <a:latin typeface="Barlow"/>
                <a:ea typeface="Barlow"/>
                <a:cs typeface="Barlow"/>
                <a:sym typeface="Barlow"/>
              </a:rPr>
              <a:t>منافسة جديدة</a:t>
            </a:r>
            <a:endParaRPr b="0" i="0" sz="1300" u="none" cap="none" strike="noStrike"/>
          </a:p>
        </p:txBody>
      </p:sp>
      <p:sp>
        <p:nvSpPr>
          <p:cNvPr id="508" name="Google Shape;508;p36"/>
          <p:cNvSpPr/>
          <p:nvPr/>
        </p:nvSpPr>
        <p:spPr>
          <a:xfrm>
            <a:off x="665678" y="1727002"/>
            <a:ext cx="12778621" cy="208121"/>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000"/>
              <a:buFont typeface="Montserrat"/>
              <a:buNone/>
            </a:pPr>
            <a:r>
              <a:rPr b="1" i="0" lang="en-US" sz="1000" u="none" cap="none" strike="noStrike">
                <a:solidFill>
                  <a:srgbClr val="384653"/>
                </a:solidFill>
                <a:latin typeface="Montserrat"/>
                <a:ea typeface="Montserrat"/>
                <a:cs typeface="Montserrat"/>
                <a:sym typeface="Montserrat"/>
              </a:rPr>
              <a:t>الخطر:</a:t>
            </a:r>
            <a:r>
              <a:rPr b="0" i="0" lang="en-US" sz="1000" u="none" cap="none" strike="noStrike">
                <a:solidFill>
                  <a:srgbClr val="384653"/>
                </a:solidFill>
                <a:latin typeface="Montserrat"/>
                <a:ea typeface="Montserrat"/>
                <a:cs typeface="Montserrat"/>
                <a:sym typeface="Montserrat"/>
              </a:rPr>
              <a:t> دخول سلسلة كبرى أو افتتاح سوبر ماركت قريب</a:t>
            </a:r>
            <a:endParaRPr b="0" i="0" sz="1000" u="none" cap="none" strike="noStrike"/>
          </a:p>
        </p:txBody>
      </p:sp>
      <p:sp>
        <p:nvSpPr>
          <p:cNvPr id="509" name="Google Shape;509;p36"/>
          <p:cNvSpPr/>
          <p:nvPr/>
        </p:nvSpPr>
        <p:spPr>
          <a:xfrm>
            <a:off x="665678" y="2013109"/>
            <a:ext cx="12778621" cy="208121"/>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000"/>
              <a:buFont typeface="Montserrat"/>
              <a:buNone/>
            </a:pPr>
            <a:r>
              <a:rPr b="1" i="0" lang="en-US" sz="1000" u="none" cap="none" strike="noStrike">
                <a:solidFill>
                  <a:srgbClr val="384653"/>
                </a:solidFill>
                <a:latin typeface="Montserrat"/>
                <a:ea typeface="Montserrat"/>
                <a:cs typeface="Montserrat"/>
                <a:sym typeface="Montserrat"/>
              </a:rPr>
              <a:t>التخفيف:</a:t>
            </a:r>
            <a:r>
              <a:rPr b="0" i="0" lang="en-US" sz="1000" u="none" cap="none" strike="noStrike">
                <a:solidFill>
                  <a:srgbClr val="384653"/>
                </a:solidFill>
                <a:latin typeface="Montserrat"/>
                <a:ea typeface="Montserrat"/>
                <a:cs typeface="Montserrat"/>
                <a:sym typeface="Montserrat"/>
              </a:rPr>
              <a:t> بناء قاعدة عملاء مخلصين، التميز في الخدمة والجودة، تنويع المنتجات الخاصة</a:t>
            </a:r>
            <a:endParaRPr b="0" i="0" sz="1000" u="none" cap="none" strike="noStrike"/>
          </a:p>
        </p:txBody>
      </p:sp>
      <p:sp>
        <p:nvSpPr>
          <p:cNvPr id="510" name="Google Shape;510;p36"/>
          <p:cNvSpPr/>
          <p:nvPr/>
        </p:nvSpPr>
        <p:spPr>
          <a:xfrm>
            <a:off x="520422" y="2496503"/>
            <a:ext cx="13589556" cy="1076682"/>
          </a:xfrm>
          <a:prstGeom prst="roundRect">
            <a:avLst>
              <a:gd fmla="val 18128" name="adj"/>
            </a:avLst>
          </a:prstGeom>
          <a:solidFill>
            <a:srgbClr val="FFFFFF"/>
          </a:solidFill>
          <a:ln cap="flat" cmpd="sng" w="152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6"/>
          <p:cNvSpPr/>
          <p:nvPr/>
        </p:nvSpPr>
        <p:spPr>
          <a:xfrm>
            <a:off x="13574316" y="2511742"/>
            <a:ext cx="520422" cy="1046202"/>
          </a:xfrm>
          <a:prstGeom prst="roundRect">
            <a:avLst>
              <a:gd fmla="val 33990" name="adj"/>
            </a:avLst>
          </a:prstGeom>
          <a:solidFill>
            <a:srgbClr val="D4E9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12" name="Google Shape;512;p36"/>
          <p:cNvPicPr preferRelativeResize="0"/>
          <p:nvPr/>
        </p:nvPicPr>
        <p:blipFill rotWithShape="1">
          <a:blip r:embed="rId4">
            <a:alphaModFix/>
          </a:blip>
          <a:srcRect b="0" l="0" r="0" t="0"/>
          <a:stretch/>
        </p:blipFill>
        <p:spPr>
          <a:xfrm>
            <a:off x="13733145" y="2937272"/>
            <a:ext cx="195143" cy="195143"/>
          </a:xfrm>
          <a:prstGeom prst="rect">
            <a:avLst/>
          </a:prstGeom>
          <a:noFill/>
          <a:ln>
            <a:noFill/>
          </a:ln>
        </p:spPr>
      </p:pic>
      <p:sp>
        <p:nvSpPr>
          <p:cNvPr id="513" name="Google Shape;513;p36"/>
          <p:cNvSpPr/>
          <p:nvPr/>
        </p:nvSpPr>
        <p:spPr>
          <a:xfrm>
            <a:off x="11732300" y="2641759"/>
            <a:ext cx="1712000" cy="213955"/>
          </a:xfrm>
          <a:prstGeom prst="rect">
            <a:avLst/>
          </a:prstGeom>
          <a:noFill/>
          <a:ln>
            <a:noFill/>
          </a:ln>
        </p:spPr>
        <p:txBody>
          <a:bodyPr anchorCtr="0" anchor="t" bIns="0" lIns="0" spcFirstLastPara="1" rIns="0" wrap="square" tIns="0">
            <a:noAutofit/>
          </a:bodyPr>
          <a:lstStyle/>
          <a:p>
            <a:pPr indent="0" lvl="0" marL="0" marR="0" rtl="1" algn="r">
              <a:lnSpc>
                <a:spcPct val="126923"/>
              </a:lnSpc>
              <a:spcBef>
                <a:spcPts val="0"/>
              </a:spcBef>
              <a:spcAft>
                <a:spcPts val="0"/>
              </a:spcAft>
              <a:buClr>
                <a:srgbClr val="384653"/>
              </a:buClr>
              <a:buSzPts val="1300"/>
              <a:buFont typeface="Barlow"/>
              <a:buNone/>
            </a:pPr>
            <a:r>
              <a:rPr b="1" i="0" lang="en-US" sz="1300" u="none" cap="none" strike="noStrike">
                <a:solidFill>
                  <a:srgbClr val="384653"/>
                </a:solidFill>
                <a:latin typeface="Barlow"/>
                <a:ea typeface="Barlow"/>
                <a:cs typeface="Barlow"/>
                <a:sym typeface="Barlow"/>
              </a:rPr>
              <a:t>ارتفاع التكاليف</a:t>
            </a:r>
            <a:endParaRPr b="0" i="0" sz="1300" u="none" cap="none" strike="noStrike"/>
          </a:p>
        </p:txBody>
      </p:sp>
      <p:sp>
        <p:nvSpPr>
          <p:cNvPr id="514" name="Google Shape;514;p36"/>
          <p:cNvSpPr/>
          <p:nvPr/>
        </p:nvSpPr>
        <p:spPr>
          <a:xfrm>
            <a:off x="665678" y="2933700"/>
            <a:ext cx="12778621" cy="208121"/>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000"/>
              <a:buFont typeface="Montserrat"/>
              <a:buNone/>
            </a:pPr>
            <a:r>
              <a:rPr b="1" i="0" lang="en-US" sz="1000" u="none" cap="none" strike="noStrike">
                <a:solidFill>
                  <a:srgbClr val="384653"/>
                </a:solidFill>
                <a:latin typeface="Montserrat"/>
                <a:ea typeface="Montserrat"/>
                <a:cs typeface="Montserrat"/>
                <a:sym typeface="Montserrat"/>
              </a:rPr>
              <a:t>الخطر:</a:t>
            </a:r>
            <a:r>
              <a:rPr b="0" i="0" lang="en-US" sz="1000" u="none" cap="none" strike="noStrike">
                <a:solidFill>
                  <a:srgbClr val="384653"/>
                </a:solidFill>
                <a:latin typeface="Montserrat"/>
                <a:ea typeface="Montserrat"/>
                <a:cs typeface="Montserrat"/>
                <a:sym typeface="Montserrat"/>
              </a:rPr>
              <a:t> زيادة الإيجار، ارتفاع أسعار الموردين، أو فواتير الخدمات</a:t>
            </a:r>
            <a:endParaRPr b="0" i="0" sz="1000" u="none" cap="none" strike="noStrike"/>
          </a:p>
        </p:txBody>
      </p:sp>
      <p:sp>
        <p:nvSpPr>
          <p:cNvPr id="515" name="Google Shape;515;p36"/>
          <p:cNvSpPr/>
          <p:nvPr/>
        </p:nvSpPr>
        <p:spPr>
          <a:xfrm>
            <a:off x="665678" y="3219807"/>
            <a:ext cx="12778621" cy="208121"/>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000"/>
              <a:buFont typeface="Montserrat"/>
              <a:buNone/>
            </a:pPr>
            <a:r>
              <a:rPr b="1" i="0" lang="en-US" sz="1000" u="none" cap="none" strike="noStrike">
                <a:solidFill>
                  <a:srgbClr val="384653"/>
                </a:solidFill>
                <a:latin typeface="Montserrat"/>
                <a:ea typeface="Montserrat"/>
                <a:cs typeface="Montserrat"/>
                <a:sym typeface="Montserrat"/>
              </a:rPr>
              <a:t>التخفيف:</a:t>
            </a:r>
            <a:r>
              <a:rPr b="0" i="0" lang="en-US" sz="1000" u="none" cap="none" strike="noStrike">
                <a:solidFill>
                  <a:srgbClr val="384653"/>
                </a:solidFill>
                <a:latin typeface="Montserrat"/>
                <a:ea typeface="Montserrat"/>
                <a:cs typeface="Montserrat"/>
                <a:sym typeface="Montserrat"/>
              </a:rPr>
              <a:t> عقود طويلة الأمد مع تثبيت الإيجار، علاقات قوية مع موردين متعددين، كفاءة استهلاك الطاقة</a:t>
            </a:r>
            <a:endParaRPr b="0" i="0" sz="1000" u="none" cap="none" strike="noStrike"/>
          </a:p>
        </p:txBody>
      </p:sp>
      <p:sp>
        <p:nvSpPr>
          <p:cNvPr id="516" name="Google Shape;516;p36"/>
          <p:cNvSpPr/>
          <p:nvPr/>
        </p:nvSpPr>
        <p:spPr>
          <a:xfrm>
            <a:off x="520422" y="3703201"/>
            <a:ext cx="13589556" cy="1076682"/>
          </a:xfrm>
          <a:prstGeom prst="roundRect">
            <a:avLst>
              <a:gd fmla="val 18128" name="adj"/>
            </a:avLst>
          </a:prstGeom>
          <a:solidFill>
            <a:srgbClr val="FFFFFF"/>
          </a:solidFill>
          <a:ln cap="flat" cmpd="sng" w="152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6"/>
          <p:cNvSpPr/>
          <p:nvPr/>
        </p:nvSpPr>
        <p:spPr>
          <a:xfrm>
            <a:off x="13574316" y="3718441"/>
            <a:ext cx="520422" cy="1046202"/>
          </a:xfrm>
          <a:prstGeom prst="roundRect">
            <a:avLst>
              <a:gd fmla="val 33990" name="adj"/>
            </a:avLst>
          </a:prstGeom>
          <a:solidFill>
            <a:srgbClr val="D4E9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18" name="Google Shape;518;p36"/>
          <p:cNvPicPr preferRelativeResize="0"/>
          <p:nvPr/>
        </p:nvPicPr>
        <p:blipFill rotWithShape="1">
          <a:blip r:embed="rId5">
            <a:alphaModFix/>
          </a:blip>
          <a:srcRect b="0" l="0" r="0" t="0"/>
          <a:stretch/>
        </p:blipFill>
        <p:spPr>
          <a:xfrm>
            <a:off x="13733145" y="4143970"/>
            <a:ext cx="195143" cy="195143"/>
          </a:xfrm>
          <a:prstGeom prst="rect">
            <a:avLst/>
          </a:prstGeom>
          <a:noFill/>
          <a:ln>
            <a:noFill/>
          </a:ln>
        </p:spPr>
      </p:pic>
      <p:sp>
        <p:nvSpPr>
          <p:cNvPr id="519" name="Google Shape;519;p36"/>
          <p:cNvSpPr/>
          <p:nvPr/>
        </p:nvSpPr>
        <p:spPr>
          <a:xfrm>
            <a:off x="11732300" y="3848457"/>
            <a:ext cx="1712000" cy="213955"/>
          </a:xfrm>
          <a:prstGeom prst="rect">
            <a:avLst/>
          </a:prstGeom>
          <a:noFill/>
          <a:ln>
            <a:noFill/>
          </a:ln>
        </p:spPr>
        <p:txBody>
          <a:bodyPr anchorCtr="0" anchor="t" bIns="0" lIns="0" spcFirstLastPara="1" rIns="0" wrap="square" tIns="0">
            <a:noAutofit/>
          </a:bodyPr>
          <a:lstStyle/>
          <a:p>
            <a:pPr indent="0" lvl="0" marL="0" marR="0" rtl="1" algn="r">
              <a:lnSpc>
                <a:spcPct val="126923"/>
              </a:lnSpc>
              <a:spcBef>
                <a:spcPts val="0"/>
              </a:spcBef>
              <a:spcAft>
                <a:spcPts val="0"/>
              </a:spcAft>
              <a:buClr>
                <a:srgbClr val="384653"/>
              </a:buClr>
              <a:buSzPts val="1300"/>
              <a:buFont typeface="Barlow"/>
              <a:buNone/>
            </a:pPr>
            <a:r>
              <a:rPr b="1" i="0" lang="en-US" sz="1300" u="none" cap="none" strike="noStrike">
                <a:solidFill>
                  <a:srgbClr val="384653"/>
                </a:solidFill>
                <a:latin typeface="Barlow"/>
                <a:ea typeface="Barlow"/>
                <a:cs typeface="Barlow"/>
                <a:sym typeface="Barlow"/>
              </a:rPr>
              <a:t>الخسائر والسرقة</a:t>
            </a:r>
            <a:endParaRPr b="0" i="0" sz="1300" u="none" cap="none" strike="noStrike"/>
          </a:p>
        </p:txBody>
      </p:sp>
      <p:sp>
        <p:nvSpPr>
          <p:cNvPr id="520" name="Google Shape;520;p36"/>
          <p:cNvSpPr/>
          <p:nvPr/>
        </p:nvSpPr>
        <p:spPr>
          <a:xfrm>
            <a:off x="665678" y="4140398"/>
            <a:ext cx="12778621" cy="208121"/>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000"/>
              <a:buFont typeface="Montserrat"/>
              <a:buNone/>
            </a:pPr>
            <a:r>
              <a:rPr b="1" i="0" lang="en-US" sz="1000" u="none" cap="none" strike="noStrike">
                <a:solidFill>
                  <a:srgbClr val="384653"/>
                </a:solidFill>
                <a:latin typeface="Montserrat"/>
                <a:ea typeface="Montserrat"/>
                <a:cs typeface="Montserrat"/>
                <a:sym typeface="Montserrat"/>
              </a:rPr>
              <a:t>الخطر:</a:t>
            </a:r>
            <a:r>
              <a:rPr b="0" i="0" lang="en-US" sz="1000" u="none" cap="none" strike="noStrike">
                <a:solidFill>
                  <a:srgbClr val="384653"/>
                </a:solidFill>
                <a:latin typeface="Montserrat"/>
                <a:ea typeface="Montserrat"/>
                <a:cs typeface="Montserrat"/>
                <a:sym typeface="Montserrat"/>
              </a:rPr>
              <a:t> تلف البضائع، انتهاء الصلاحيات، سرقات من العملاء أو الموظفين</a:t>
            </a:r>
            <a:endParaRPr b="0" i="0" sz="1000" u="none" cap="none" strike="noStrike"/>
          </a:p>
        </p:txBody>
      </p:sp>
      <p:sp>
        <p:nvSpPr>
          <p:cNvPr id="521" name="Google Shape;521;p36"/>
          <p:cNvSpPr/>
          <p:nvPr/>
        </p:nvSpPr>
        <p:spPr>
          <a:xfrm>
            <a:off x="665678" y="4426506"/>
            <a:ext cx="12778621" cy="208121"/>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000"/>
              <a:buFont typeface="Montserrat"/>
              <a:buNone/>
            </a:pPr>
            <a:r>
              <a:rPr b="1" i="0" lang="en-US" sz="1000" u="none" cap="none" strike="noStrike">
                <a:solidFill>
                  <a:srgbClr val="384653"/>
                </a:solidFill>
                <a:latin typeface="Montserrat"/>
                <a:ea typeface="Montserrat"/>
                <a:cs typeface="Montserrat"/>
                <a:sym typeface="Montserrat"/>
              </a:rPr>
              <a:t>التخفيف:</a:t>
            </a:r>
            <a:r>
              <a:rPr b="0" i="0" lang="en-US" sz="1000" u="none" cap="none" strike="noStrike">
                <a:solidFill>
                  <a:srgbClr val="384653"/>
                </a:solidFill>
                <a:latin typeface="Montserrat"/>
                <a:ea typeface="Montserrat"/>
                <a:cs typeface="Montserrat"/>
                <a:sym typeface="Montserrat"/>
              </a:rPr>
              <a:t> نظام مراقبة قوي، جرد دوري صارم، إدارة فعالة للمخزون، تأمين شامل، وسياسات داخلية واضحة</a:t>
            </a:r>
            <a:endParaRPr b="0" i="0" sz="1000" u="none" cap="none" strike="noStrike"/>
          </a:p>
        </p:txBody>
      </p:sp>
      <p:sp>
        <p:nvSpPr>
          <p:cNvPr id="522" name="Google Shape;522;p36"/>
          <p:cNvSpPr/>
          <p:nvPr/>
        </p:nvSpPr>
        <p:spPr>
          <a:xfrm>
            <a:off x="520422" y="4909899"/>
            <a:ext cx="13589556" cy="1076682"/>
          </a:xfrm>
          <a:prstGeom prst="roundRect">
            <a:avLst>
              <a:gd fmla="val 18128" name="adj"/>
            </a:avLst>
          </a:prstGeom>
          <a:solidFill>
            <a:srgbClr val="FFFFFF"/>
          </a:solidFill>
          <a:ln cap="flat" cmpd="sng" w="152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6"/>
          <p:cNvSpPr/>
          <p:nvPr/>
        </p:nvSpPr>
        <p:spPr>
          <a:xfrm>
            <a:off x="13574316" y="4925139"/>
            <a:ext cx="520422" cy="1046202"/>
          </a:xfrm>
          <a:prstGeom prst="roundRect">
            <a:avLst>
              <a:gd fmla="val 33990" name="adj"/>
            </a:avLst>
          </a:prstGeom>
          <a:solidFill>
            <a:srgbClr val="D4E9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24" name="Google Shape;524;p36"/>
          <p:cNvPicPr preferRelativeResize="0"/>
          <p:nvPr/>
        </p:nvPicPr>
        <p:blipFill rotWithShape="1">
          <a:blip r:embed="rId6">
            <a:alphaModFix/>
          </a:blip>
          <a:srcRect b="0" l="0" r="0" t="0"/>
          <a:stretch/>
        </p:blipFill>
        <p:spPr>
          <a:xfrm>
            <a:off x="13733145" y="5350669"/>
            <a:ext cx="195143" cy="195143"/>
          </a:xfrm>
          <a:prstGeom prst="rect">
            <a:avLst/>
          </a:prstGeom>
          <a:noFill/>
          <a:ln>
            <a:noFill/>
          </a:ln>
        </p:spPr>
      </p:pic>
      <p:sp>
        <p:nvSpPr>
          <p:cNvPr id="525" name="Google Shape;525;p36"/>
          <p:cNvSpPr/>
          <p:nvPr/>
        </p:nvSpPr>
        <p:spPr>
          <a:xfrm>
            <a:off x="11732300" y="5055156"/>
            <a:ext cx="1712000" cy="213955"/>
          </a:xfrm>
          <a:prstGeom prst="rect">
            <a:avLst/>
          </a:prstGeom>
          <a:noFill/>
          <a:ln>
            <a:noFill/>
          </a:ln>
        </p:spPr>
        <p:txBody>
          <a:bodyPr anchorCtr="0" anchor="t" bIns="0" lIns="0" spcFirstLastPara="1" rIns="0" wrap="square" tIns="0">
            <a:noAutofit/>
          </a:bodyPr>
          <a:lstStyle/>
          <a:p>
            <a:pPr indent="0" lvl="0" marL="0" marR="0" rtl="1" algn="r">
              <a:lnSpc>
                <a:spcPct val="126923"/>
              </a:lnSpc>
              <a:spcBef>
                <a:spcPts val="0"/>
              </a:spcBef>
              <a:spcAft>
                <a:spcPts val="0"/>
              </a:spcAft>
              <a:buClr>
                <a:srgbClr val="384653"/>
              </a:buClr>
              <a:buSzPts val="1300"/>
              <a:buFont typeface="Barlow"/>
              <a:buNone/>
            </a:pPr>
            <a:r>
              <a:rPr b="1" i="0" lang="en-US" sz="1300" u="none" cap="none" strike="noStrike">
                <a:solidFill>
                  <a:srgbClr val="384653"/>
                </a:solidFill>
                <a:latin typeface="Barlow"/>
                <a:ea typeface="Barlow"/>
                <a:cs typeface="Barlow"/>
                <a:sym typeface="Barlow"/>
              </a:rPr>
              <a:t>تقلب الطلب</a:t>
            </a:r>
            <a:endParaRPr b="0" i="0" sz="1300" u="none" cap="none" strike="noStrike"/>
          </a:p>
        </p:txBody>
      </p:sp>
      <p:sp>
        <p:nvSpPr>
          <p:cNvPr id="526" name="Google Shape;526;p36"/>
          <p:cNvSpPr/>
          <p:nvPr/>
        </p:nvSpPr>
        <p:spPr>
          <a:xfrm>
            <a:off x="665678" y="5347097"/>
            <a:ext cx="12778621" cy="208121"/>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000"/>
              <a:buFont typeface="Montserrat"/>
              <a:buNone/>
            </a:pPr>
            <a:r>
              <a:rPr b="1" i="0" lang="en-US" sz="1000" u="none" cap="none" strike="noStrike">
                <a:solidFill>
                  <a:srgbClr val="384653"/>
                </a:solidFill>
                <a:latin typeface="Montserrat"/>
                <a:ea typeface="Montserrat"/>
                <a:cs typeface="Montserrat"/>
                <a:sym typeface="Montserrat"/>
              </a:rPr>
              <a:t>الخطر:</a:t>
            </a:r>
            <a:r>
              <a:rPr b="0" i="0" lang="en-US" sz="1000" u="none" cap="none" strike="noStrike">
                <a:solidFill>
                  <a:srgbClr val="384653"/>
                </a:solidFill>
                <a:latin typeface="Montserrat"/>
                <a:ea typeface="Montserrat"/>
                <a:cs typeface="Montserrat"/>
                <a:sym typeface="Montserrat"/>
              </a:rPr>
              <a:t> انخفاض المبيعات في مواسم معينة أو تغير عادات الاستهلاك</a:t>
            </a:r>
            <a:endParaRPr b="0" i="0" sz="1000" u="none" cap="none" strike="noStrike"/>
          </a:p>
        </p:txBody>
      </p:sp>
      <p:sp>
        <p:nvSpPr>
          <p:cNvPr id="527" name="Google Shape;527;p36"/>
          <p:cNvSpPr/>
          <p:nvPr/>
        </p:nvSpPr>
        <p:spPr>
          <a:xfrm>
            <a:off x="665678" y="5633204"/>
            <a:ext cx="12778621" cy="208121"/>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000"/>
              <a:buFont typeface="Montserrat"/>
              <a:buNone/>
            </a:pPr>
            <a:r>
              <a:rPr b="1" i="0" lang="en-US" sz="1000" u="none" cap="none" strike="noStrike">
                <a:solidFill>
                  <a:srgbClr val="384653"/>
                </a:solidFill>
                <a:latin typeface="Montserrat"/>
                <a:ea typeface="Montserrat"/>
                <a:cs typeface="Montserrat"/>
                <a:sym typeface="Montserrat"/>
              </a:rPr>
              <a:t>التخفيف:</a:t>
            </a:r>
            <a:r>
              <a:rPr b="0" i="0" lang="en-US" sz="1000" u="none" cap="none" strike="noStrike">
                <a:solidFill>
                  <a:srgbClr val="384653"/>
                </a:solidFill>
                <a:latin typeface="Montserrat"/>
                <a:ea typeface="Montserrat"/>
                <a:cs typeface="Montserrat"/>
                <a:sym typeface="Montserrat"/>
              </a:rPr>
              <a:t> تنويع المنتجات، عروض موسمية جاذبة، احتياطي نقدي لتغطية الأشهر الضعيفة</a:t>
            </a:r>
            <a:endParaRPr b="0" i="0" sz="1000" u="none" cap="none" strike="noStrike"/>
          </a:p>
        </p:txBody>
      </p:sp>
      <p:sp>
        <p:nvSpPr>
          <p:cNvPr id="528" name="Google Shape;528;p36"/>
          <p:cNvSpPr/>
          <p:nvPr/>
        </p:nvSpPr>
        <p:spPr>
          <a:xfrm>
            <a:off x="520422" y="6116598"/>
            <a:ext cx="13589556" cy="1076682"/>
          </a:xfrm>
          <a:prstGeom prst="roundRect">
            <a:avLst>
              <a:gd fmla="val 18128" name="adj"/>
            </a:avLst>
          </a:prstGeom>
          <a:solidFill>
            <a:srgbClr val="FFFFFF"/>
          </a:solidFill>
          <a:ln cap="flat" cmpd="sng" w="152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6"/>
          <p:cNvSpPr/>
          <p:nvPr/>
        </p:nvSpPr>
        <p:spPr>
          <a:xfrm>
            <a:off x="13574316" y="6131838"/>
            <a:ext cx="520422" cy="1046202"/>
          </a:xfrm>
          <a:prstGeom prst="roundRect">
            <a:avLst>
              <a:gd fmla="val 33990" name="adj"/>
            </a:avLst>
          </a:prstGeom>
          <a:solidFill>
            <a:srgbClr val="D4E9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30" name="Google Shape;530;p36"/>
          <p:cNvPicPr preferRelativeResize="0"/>
          <p:nvPr/>
        </p:nvPicPr>
        <p:blipFill rotWithShape="1">
          <a:blip r:embed="rId7">
            <a:alphaModFix/>
          </a:blip>
          <a:srcRect b="0" l="0" r="0" t="0"/>
          <a:stretch/>
        </p:blipFill>
        <p:spPr>
          <a:xfrm>
            <a:off x="13733145" y="6557367"/>
            <a:ext cx="195143" cy="195143"/>
          </a:xfrm>
          <a:prstGeom prst="rect">
            <a:avLst/>
          </a:prstGeom>
          <a:noFill/>
          <a:ln>
            <a:noFill/>
          </a:ln>
        </p:spPr>
      </p:pic>
      <p:sp>
        <p:nvSpPr>
          <p:cNvPr id="531" name="Google Shape;531;p36"/>
          <p:cNvSpPr/>
          <p:nvPr/>
        </p:nvSpPr>
        <p:spPr>
          <a:xfrm>
            <a:off x="11732300" y="6261854"/>
            <a:ext cx="1712000" cy="213955"/>
          </a:xfrm>
          <a:prstGeom prst="rect">
            <a:avLst/>
          </a:prstGeom>
          <a:noFill/>
          <a:ln>
            <a:noFill/>
          </a:ln>
        </p:spPr>
        <p:txBody>
          <a:bodyPr anchorCtr="0" anchor="t" bIns="0" lIns="0" spcFirstLastPara="1" rIns="0" wrap="square" tIns="0">
            <a:noAutofit/>
          </a:bodyPr>
          <a:lstStyle/>
          <a:p>
            <a:pPr indent="0" lvl="0" marL="0" marR="0" rtl="1" algn="r">
              <a:lnSpc>
                <a:spcPct val="126923"/>
              </a:lnSpc>
              <a:spcBef>
                <a:spcPts val="0"/>
              </a:spcBef>
              <a:spcAft>
                <a:spcPts val="0"/>
              </a:spcAft>
              <a:buClr>
                <a:srgbClr val="384653"/>
              </a:buClr>
              <a:buSzPts val="1300"/>
              <a:buFont typeface="Barlow"/>
              <a:buNone/>
            </a:pPr>
            <a:r>
              <a:rPr b="1" i="0" lang="en-US" sz="1300" u="none" cap="none" strike="noStrike">
                <a:solidFill>
                  <a:srgbClr val="384653"/>
                </a:solidFill>
                <a:latin typeface="Barlow"/>
                <a:ea typeface="Barlow"/>
                <a:cs typeface="Barlow"/>
                <a:sym typeface="Barlow"/>
              </a:rPr>
              <a:t>تغيرات تنظيمية</a:t>
            </a:r>
            <a:endParaRPr b="0" i="0" sz="1300" u="none" cap="none" strike="noStrike"/>
          </a:p>
        </p:txBody>
      </p:sp>
      <p:sp>
        <p:nvSpPr>
          <p:cNvPr id="532" name="Google Shape;532;p36"/>
          <p:cNvSpPr/>
          <p:nvPr/>
        </p:nvSpPr>
        <p:spPr>
          <a:xfrm>
            <a:off x="665678" y="6553795"/>
            <a:ext cx="12778621" cy="208121"/>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000"/>
              <a:buFont typeface="Montserrat"/>
              <a:buNone/>
            </a:pPr>
            <a:r>
              <a:rPr b="1" i="0" lang="en-US" sz="1000" u="none" cap="none" strike="noStrike">
                <a:solidFill>
                  <a:srgbClr val="384653"/>
                </a:solidFill>
                <a:latin typeface="Montserrat"/>
                <a:ea typeface="Montserrat"/>
                <a:cs typeface="Montserrat"/>
                <a:sym typeface="Montserrat"/>
              </a:rPr>
              <a:t>الخطر:</a:t>
            </a:r>
            <a:r>
              <a:rPr b="0" i="0" lang="en-US" sz="1000" u="none" cap="none" strike="noStrike">
                <a:solidFill>
                  <a:srgbClr val="384653"/>
                </a:solidFill>
                <a:latin typeface="Montserrat"/>
                <a:ea typeface="Montserrat"/>
                <a:cs typeface="Montserrat"/>
                <a:sym typeface="Montserrat"/>
              </a:rPr>
              <a:t> تشريعات جديدة، اشتراطات إضافية، أو رسوم حكومية جديدة</a:t>
            </a:r>
            <a:endParaRPr b="0" i="0" sz="1000" u="none" cap="none" strike="noStrike"/>
          </a:p>
        </p:txBody>
      </p:sp>
      <p:sp>
        <p:nvSpPr>
          <p:cNvPr id="533" name="Google Shape;533;p36"/>
          <p:cNvSpPr/>
          <p:nvPr/>
        </p:nvSpPr>
        <p:spPr>
          <a:xfrm>
            <a:off x="665678" y="6839903"/>
            <a:ext cx="12778621" cy="208121"/>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384653"/>
              </a:buClr>
              <a:buSzPts val="1000"/>
              <a:buFont typeface="Montserrat"/>
              <a:buNone/>
            </a:pPr>
            <a:r>
              <a:rPr b="1" i="0" lang="en-US" sz="1000" u="none" cap="none" strike="noStrike">
                <a:solidFill>
                  <a:srgbClr val="384653"/>
                </a:solidFill>
                <a:latin typeface="Montserrat"/>
                <a:ea typeface="Montserrat"/>
                <a:cs typeface="Montserrat"/>
                <a:sym typeface="Montserrat"/>
              </a:rPr>
              <a:t>التخفيف:</a:t>
            </a:r>
            <a:r>
              <a:rPr b="0" i="0" lang="en-US" sz="1000" u="none" cap="none" strike="noStrike">
                <a:solidFill>
                  <a:srgbClr val="384653"/>
                </a:solidFill>
                <a:latin typeface="Montserrat"/>
                <a:ea typeface="Montserrat"/>
                <a:cs typeface="Montserrat"/>
                <a:sym typeface="Montserrat"/>
              </a:rPr>
              <a:t> متابعة دائمة للتحديثات النظامية، الالتزام الكامل بالقوانين، وضع احتياطي مالي للتكيف السريع</a:t>
            </a:r>
            <a:endParaRPr b="0" i="0" sz="1000" u="none" cap="none" strike="noStrike"/>
          </a:p>
        </p:txBody>
      </p:sp>
      <p:sp>
        <p:nvSpPr>
          <p:cNvPr id="534" name="Google Shape;534;p36"/>
          <p:cNvSpPr/>
          <p:nvPr/>
        </p:nvSpPr>
        <p:spPr>
          <a:xfrm>
            <a:off x="520422" y="7339608"/>
            <a:ext cx="13589556" cy="552688"/>
          </a:xfrm>
          <a:prstGeom prst="roundRect">
            <a:avLst>
              <a:gd fmla="val 35315" name="adj"/>
            </a:avLst>
          </a:prstGeom>
          <a:solidFill>
            <a:srgbClr val="BED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35" name="Google Shape;535;p36"/>
          <p:cNvPicPr preferRelativeResize="0"/>
          <p:nvPr/>
        </p:nvPicPr>
        <p:blipFill rotWithShape="1">
          <a:blip r:embed="rId8">
            <a:alphaModFix/>
          </a:blip>
          <a:srcRect b="0" l="0" r="0" t="0"/>
          <a:stretch/>
        </p:blipFill>
        <p:spPr>
          <a:xfrm>
            <a:off x="650438" y="7540704"/>
            <a:ext cx="162639" cy="130016"/>
          </a:xfrm>
          <a:prstGeom prst="rect">
            <a:avLst/>
          </a:prstGeom>
          <a:noFill/>
          <a:ln>
            <a:noFill/>
          </a:ln>
        </p:spPr>
      </p:pic>
      <p:sp>
        <p:nvSpPr>
          <p:cNvPr id="536" name="Google Shape;536;p36"/>
          <p:cNvSpPr/>
          <p:nvPr/>
        </p:nvSpPr>
        <p:spPr>
          <a:xfrm>
            <a:off x="943094" y="7502128"/>
            <a:ext cx="13036868" cy="208121"/>
          </a:xfrm>
          <a:prstGeom prst="rect">
            <a:avLst/>
          </a:prstGeom>
          <a:noFill/>
          <a:ln>
            <a:noFill/>
          </a:ln>
        </p:spPr>
        <p:txBody>
          <a:bodyPr anchorCtr="0" anchor="t" bIns="0" lIns="0" spcFirstLastPara="1" rIns="0" wrap="square" tIns="0">
            <a:noAutofit/>
          </a:bodyPr>
          <a:lstStyle/>
          <a:p>
            <a:pPr indent="0" lvl="0" marL="0" marR="0" rtl="1" algn="r">
              <a:lnSpc>
                <a:spcPct val="160000"/>
              </a:lnSpc>
              <a:spcBef>
                <a:spcPts val="0"/>
              </a:spcBef>
              <a:spcAft>
                <a:spcPts val="0"/>
              </a:spcAft>
              <a:buClr>
                <a:srgbClr val="000000"/>
              </a:buClr>
              <a:buSzPts val="1000"/>
              <a:buFont typeface="Montserrat"/>
              <a:buNone/>
            </a:pPr>
            <a:r>
              <a:rPr b="1" i="0" lang="en-US" sz="1000" u="none" cap="none" strike="noStrike">
                <a:solidFill>
                  <a:srgbClr val="000000"/>
                </a:solidFill>
                <a:latin typeface="Montserrat"/>
                <a:ea typeface="Montserrat"/>
                <a:cs typeface="Montserrat"/>
                <a:sym typeface="Montserrat"/>
              </a:rPr>
              <a:t>مبدأ ذهبي:</a:t>
            </a:r>
            <a:r>
              <a:rPr b="0" i="0" lang="en-US" sz="1000" u="none" cap="none" strike="noStrike">
                <a:solidFill>
                  <a:srgbClr val="000000"/>
                </a:solidFill>
                <a:latin typeface="Montserrat"/>
                <a:ea typeface="Montserrat"/>
                <a:cs typeface="Montserrat"/>
                <a:sym typeface="Montserrat"/>
              </a:rPr>
              <a:t> الاحتياطي النقدي هو درع الأمان. احتفظ دائماً بما يكفي لتغطية 3-6 أشهر من المصاريف التشغيلية لمواجهة أي ظرف طارئ بثقة.</a:t>
            </a:r>
            <a:endParaRPr b="0" i="0" sz="1000" u="none" cap="none" strike="noStrike"/>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7"/>
          <p:cNvSpPr/>
          <p:nvPr/>
        </p:nvSpPr>
        <p:spPr>
          <a:xfrm>
            <a:off x="10272355" y="373380"/>
            <a:ext cx="3816429" cy="445413"/>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2E3C4E"/>
              </a:buClr>
              <a:buSzPts val="2800"/>
              <a:buFont typeface="Barlow"/>
              <a:buNone/>
            </a:pPr>
            <a:r>
              <a:rPr b="1" i="0" lang="en-US" sz="2800" u="none" cap="none" strike="noStrike">
                <a:solidFill>
                  <a:srgbClr val="2E3C4E"/>
                </a:solidFill>
                <a:latin typeface="Barlow"/>
                <a:ea typeface="Barlow"/>
                <a:cs typeface="Barlow"/>
                <a:sym typeface="Barlow"/>
              </a:rPr>
              <a:t>خطة التنفيذ والجدول الزمني</a:t>
            </a:r>
            <a:endParaRPr b="0" i="0" sz="2800" u="none" cap="none" strike="noStrike"/>
          </a:p>
        </p:txBody>
      </p:sp>
      <p:sp>
        <p:nvSpPr>
          <p:cNvPr id="543" name="Google Shape;543;p37"/>
          <p:cNvSpPr/>
          <p:nvPr/>
        </p:nvSpPr>
        <p:spPr>
          <a:xfrm>
            <a:off x="10427970" y="872847"/>
            <a:ext cx="3660815" cy="267295"/>
          </a:xfrm>
          <a:prstGeom prst="rect">
            <a:avLst/>
          </a:prstGeom>
          <a:noFill/>
          <a:ln>
            <a:noFill/>
          </a:ln>
        </p:spPr>
        <p:txBody>
          <a:bodyPr anchorCtr="0" anchor="t" bIns="0" lIns="0" spcFirstLastPara="1" rIns="0" wrap="square" tIns="0">
            <a:noAutofit/>
          </a:bodyPr>
          <a:lstStyle/>
          <a:p>
            <a:pPr indent="0" lvl="0" marL="0" marR="0" rtl="1" algn="r">
              <a:lnSpc>
                <a:spcPct val="127272"/>
              </a:lnSpc>
              <a:spcBef>
                <a:spcPts val="0"/>
              </a:spcBef>
              <a:spcAft>
                <a:spcPts val="0"/>
              </a:spcAft>
              <a:buClr>
                <a:srgbClr val="2E3C4E"/>
              </a:buClr>
              <a:buSzPts val="1650"/>
              <a:buFont typeface="Barlow"/>
              <a:buNone/>
            </a:pPr>
            <a:r>
              <a:rPr b="1" i="0" lang="en-US" sz="1650" u="none" cap="none" strike="noStrike">
                <a:solidFill>
                  <a:srgbClr val="2E3C4E"/>
                </a:solidFill>
                <a:latin typeface="Barlow"/>
                <a:ea typeface="Barlow"/>
                <a:cs typeface="Barlow"/>
                <a:sym typeface="Barlow"/>
              </a:rPr>
              <a:t>مراحل تنفيذ المشروع من الفكرة حتى الافتتاح</a:t>
            </a:r>
            <a:endParaRPr b="0" i="0" sz="1650" u="none" cap="none" strike="noStrike"/>
          </a:p>
        </p:txBody>
      </p:sp>
      <p:sp>
        <p:nvSpPr>
          <p:cNvPr id="544" name="Google Shape;544;p37"/>
          <p:cNvSpPr/>
          <p:nvPr/>
        </p:nvSpPr>
        <p:spPr>
          <a:xfrm>
            <a:off x="7307580" y="1343263"/>
            <a:ext cx="15240" cy="5927527"/>
          </a:xfrm>
          <a:prstGeom prst="roundRect">
            <a:avLst>
              <a:gd fmla="val 1332816" name="adj"/>
            </a:avLst>
          </a:prstGeom>
          <a:solidFill>
            <a:srgbClr val="BACF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7"/>
          <p:cNvSpPr/>
          <p:nvPr/>
        </p:nvSpPr>
        <p:spPr>
          <a:xfrm>
            <a:off x="7452300" y="1487924"/>
            <a:ext cx="406241" cy="15240"/>
          </a:xfrm>
          <a:prstGeom prst="roundRect">
            <a:avLst>
              <a:gd fmla="val 1332816" name="adj"/>
            </a:avLst>
          </a:prstGeom>
          <a:solidFill>
            <a:srgbClr val="BACF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7"/>
          <p:cNvSpPr/>
          <p:nvPr/>
        </p:nvSpPr>
        <p:spPr>
          <a:xfrm>
            <a:off x="7162860" y="1343263"/>
            <a:ext cx="304681" cy="304681"/>
          </a:xfrm>
          <a:prstGeom prst="roundRect">
            <a:avLst>
              <a:gd fmla="val 66667"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7"/>
          <p:cNvSpPr/>
          <p:nvPr/>
        </p:nvSpPr>
        <p:spPr>
          <a:xfrm>
            <a:off x="7208282" y="1361956"/>
            <a:ext cx="213717" cy="267176"/>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1</a:t>
            </a:r>
            <a:endParaRPr b="0" i="0" sz="1650" u="none" cap="none" strike="noStrike"/>
          </a:p>
        </p:txBody>
      </p:sp>
      <p:sp>
        <p:nvSpPr>
          <p:cNvPr id="548" name="Google Shape;548;p37"/>
          <p:cNvSpPr/>
          <p:nvPr/>
        </p:nvSpPr>
        <p:spPr>
          <a:xfrm>
            <a:off x="7992189" y="1389698"/>
            <a:ext cx="1781651" cy="222647"/>
          </a:xfrm>
          <a:prstGeom prst="rect">
            <a:avLst/>
          </a:prstGeom>
          <a:noFill/>
          <a:ln>
            <a:noFill/>
          </a:ln>
        </p:spPr>
        <p:txBody>
          <a:bodyPr anchorCtr="0" anchor="t" bIns="0" lIns="0" spcFirstLastPara="1" rIns="0" wrap="square" tIns="0">
            <a:noAutofit/>
          </a:bodyPr>
          <a:lstStyle/>
          <a:p>
            <a:pPr indent="0" lvl="0" marL="0" marR="0" rtl="1" algn="l">
              <a:lnSpc>
                <a:spcPct val="125000"/>
              </a:lnSpc>
              <a:spcBef>
                <a:spcPts val="0"/>
              </a:spcBef>
              <a:spcAft>
                <a:spcPts val="0"/>
              </a:spcAft>
              <a:buClr>
                <a:srgbClr val="384653"/>
              </a:buClr>
              <a:buSzPts val="1400"/>
              <a:buFont typeface="Barlow"/>
              <a:buNone/>
            </a:pPr>
            <a:r>
              <a:rPr b="1" i="0" lang="en-US" sz="1400" u="none" cap="none" strike="noStrike">
                <a:solidFill>
                  <a:srgbClr val="384653"/>
                </a:solidFill>
                <a:latin typeface="Barlow"/>
                <a:ea typeface="Barlow"/>
                <a:cs typeface="Barlow"/>
                <a:sym typeface="Barlow"/>
              </a:rPr>
              <a:t>المرحلة التحضيرية</a:t>
            </a:r>
            <a:endParaRPr b="0" i="0" sz="1400" u="none" cap="none" strike="noStrike"/>
          </a:p>
        </p:txBody>
      </p:sp>
      <p:sp>
        <p:nvSpPr>
          <p:cNvPr id="549" name="Google Shape;549;p37"/>
          <p:cNvSpPr/>
          <p:nvPr/>
        </p:nvSpPr>
        <p:spPr>
          <a:xfrm>
            <a:off x="7992189" y="1693545"/>
            <a:ext cx="6096595" cy="216575"/>
          </a:xfrm>
          <a:prstGeom prst="rect">
            <a:avLst/>
          </a:prstGeom>
          <a:noFill/>
          <a:ln>
            <a:noFill/>
          </a:ln>
        </p:spPr>
        <p:txBody>
          <a:bodyPr anchorCtr="0" anchor="t" bIns="0" lIns="0" spcFirstLastPara="1" rIns="0" wrap="square" tIns="0">
            <a:noAutofit/>
          </a:bodyPr>
          <a:lstStyle/>
          <a:p>
            <a:pPr indent="0" lvl="0" marL="0" marR="0" rtl="1" algn="l">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Montserrat"/>
                <a:ea typeface="Montserrat"/>
                <a:cs typeface="Montserrat"/>
                <a:sym typeface="Montserrat"/>
              </a:rPr>
              <a:t>المدة: 2-3 أسابيع</a:t>
            </a:r>
            <a:endParaRPr b="0" i="0" sz="1050" u="none" cap="none" strike="noStrike"/>
          </a:p>
        </p:txBody>
      </p:sp>
      <p:sp>
        <p:nvSpPr>
          <p:cNvPr id="550" name="Google Shape;550;p37"/>
          <p:cNvSpPr/>
          <p:nvPr/>
        </p:nvSpPr>
        <p:spPr>
          <a:xfrm>
            <a:off x="7992189" y="1991320"/>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إعداد دراسة الجدوى الكاملة</a:t>
            </a:r>
            <a:endParaRPr b="0" i="0" sz="1050" u="none" cap="none" strike="noStrike"/>
          </a:p>
        </p:txBody>
      </p:sp>
      <p:sp>
        <p:nvSpPr>
          <p:cNvPr id="551" name="Google Shape;551;p37"/>
          <p:cNvSpPr/>
          <p:nvPr/>
        </p:nvSpPr>
        <p:spPr>
          <a:xfrm>
            <a:off x="7992189" y="2255282"/>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تحديد حجم التمويل المطلوب</a:t>
            </a:r>
            <a:endParaRPr b="0" i="0" sz="1050" u="none" cap="none" strike="noStrike"/>
          </a:p>
        </p:txBody>
      </p:sp>
      <p:sp>
        <p:nvSpPr>
          <p:cNvPr id="552" name="Google Shape;552;p37"/>
          <p:cNvSpPr/>
          <p:nvPr/>
        </p:nvSpPr>
        <p:spPr>
          <a:xfrm>
            <a:off x="7992189" y="2519243"/>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البحث عن الموقع المناسب</a:t>
            </a:r>
            <a:endParaRPr b="0" i="0" sz="1050" u="none" cap="none" strike="noStrike"/>
          </a:p>
        </p:txBody>
      </p:sp>
      <p:sp>
        <p:nvSpPr>
          <p:cNvPr id="553" name="Google Shape;553;p37"/>
          <p:cNvSpPr/>
          <p:nvPr/>
        </p:nvSpPr>
        <p:spPr>
          <a:xfrm>
            <a:off x="6771858" y="2300288"/>
            <a:ext cx="406241" cy="15240"/>
          </a:xfrm>
          <a:prstGeom prst="roundRect">
            <a:avLst>
              <a:gd fmla="val 1332816" name="adj"/>
            </a:avLst>
          </a:prstGeom>
          <a:solidFill>
            <a:srgbClr val="BACF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7"/>
          <p:cNvSpPr/>
          <p:nvPr/>
        </p:nvSpPr>
        <p:spPr>
          <a:xfrm>
            <a:off x="7162860" y="2155627"/>
            <a:ext cx="304681" cy="304681"/>
          </a:xfrm>
          <a:prstGeom prst="roundRect">
            <a:avLst>
              <a:gd fmla="val 66667"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7"/>
          <p:cNvSpPr/>
          <p:nvPr/>
        </p:nvSpPr>
        <p:spPr>
          <a:xfrm>
            <a:off x="7208282" y="2174319"/>
            <a:ext cx="213717" cy="267176"/>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2</a:t>
            </a:r>
            <a:endParaRPr b="0" i="0" sz="1650" u="none" cap="none" strike="noStrike"/>
          </a:p>
        </p:txBody>
      </p:sp>
      <p:sp>
        <p:nvSpPr>
          <p:cNvPr id="556" name="Google Shape;556;p37"/>
          <p:cNvSpPr/>
          <p:nvPr/>
        </p:nvSpPr>
        <p:spPr>
          <a:xfrm>
            <a:off x="4856559" y="2202061"/>
            <a:ext cx="1781651" cy="222647"/>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400"/>
              <a:buFont typeface="Barlow"/>
              <a:buNone/>
            </a:pPr>
            <a:r>
              <a:rPr b="1" i="0" lang="en-US" sz="1400" u="none" cap="none" strike="noStrike">
                <a:solidFill>
                  <a:srgbClr val="384653"/>
                </a:solidFill>
                <a:latin typeface="Barlow"/>
                <a:ea typeface="Barlow"/>
                <a:cs typeface="Barlow"/>
                <a:sym typeface="Barlow"/>
              </a:rPr>
              <a:t>التراخيص والعقود</a:t>
            </a:r>
            <a:endParaRPr b="0" i="0" sz="1400" u="none" cap="none" strike="noStrike"/>
          </a:p>
        </p:txBody>
      </p:sp>
      <p:sp>
        <p:nvSpPr>
          <p:cNvPr id="557" name="Google Shape;557;p37"/>
          <p:cNvSpPr/>
          <p:nvPr/>
        </p:nvSpPr>
        <p:spPr>
          <a:xfrm>
            <a:off x="541615" y="2505908"/>
            <a:ext cx="6096595" cy="216575"/>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Montserrat"/>
                <a:ea typeface="Montserrat"/>
                <a:cs typeface="Montserrat"/>
                <a:sym typeface="Montserrat"/>
              </a:rPr>
              <a:t>المدة: 3-4 أسابيع</a:t>
            </a:r>
            <a:endParaRPr b="0" i="0" sz="1050" u="none" cap="none" strike="noStrike"/>
          </a:p>
        </p:txBody>
      </p:sp>
      <p:sp>
        <p:nvSpPr>
          <p:cNvPr id="558" name="Google Shape;558;p37"/>
          <p:cNvSpPr/>
          <p:nvPr/>
        </p:nvSpPr>
        <p:spPr>
          <a:xfrm>
            <a:off x="541615" y="2803684"/>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استخراج السجل التجاري</a:t>
            </a:r>
            <a:endParaRPr b="0" i="0" sz="1050" u="none" cap="none" strike="noStrike"/>
          </a:p>
        </p:txBody>
      </p:sp>
      <p:sp>
        <p:nvSpPr>
          <p:cNvPr id="559" name="Google Shape;559;p37"/>
          <p:cNvSpPr/>
          <p:nvPr/>
        </p:nvSpPr>
        <p:spPr>
          <a:xfrm>
            <a:off x="541615" y="3067645"/>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الحصول على التراخيص البلدية</a:t>
            </a:r>
            <a:endParaRPr b="0" i="0" sz="1050" u="none" cap="none" strike="noStrike"/>
          </a:p>
        </p:txBody>
      </p:sp>
      <p:sp>
        <p:nvSpPr>
          <p:cNvPr id="560" name="Google Shape;560;p37"/>
          <p:cNvSpPr/>
          <p:nvPr/>
        </p:nvSpPr>
        <p:spPr>
          <a:xfrm>
            <a:off x="541615" y="3331607"/>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توقيع عقد الإيجار</a:t>
            </a:r>
            <a:endParaRPr b="0" i="0" sz="1050" u="none" cap="none" strike="noStrike"/>
          </a:p>
        </p:txBody>
      </p:sp>
      <p:sp>
        <p:nvSpPr>
          <p:cNvPr id="561" name="Google Shape;561;p37"/>
          <p:cNvSpPr/>
          <p:nvPr/>
        </p:nvSpPr>
        <p:spPr>
          <a:xfrm>
            <a:off x="541615" y="3595568"/>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التسجيلات الضريبية والتأمينية</a:t>
            </a:r>
            <a:endParaRPr b="0" i="0" sz="1050" u="none" cap="none" strike="noStrike"/>
          </a:p>
        </p:txBody>
      </p:sp>
      <p:sp>
        <p:nvSpPr>
          <p:cNvPr id="562" name="Google Shape;562;p37"/>
          <p:cNvSpPr/>
          <p:nvPr/>
        </p:nvSpPr>
        <p:spPr>
          <a:xfrm>
            <a:off x="7452300" y="3263860"/>
            <a:ext cx="406241" cy="15240"/>
          </a:xfrm>
          <a:prstGeom prst="roundRect">
            <a:avLst>
              <a:gd fmla="val 1332816" name="adj"/>
            </a:avLst>
          </a:prstGeom>
          <a:solidFill>
            <a:srgbClr val="BACF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7"/>
          <p:cNvSpPr/>
          <p:nvPr/>
        </p:nvSpPr>
        <p:spPr>
          <a:xfrm>
            <a:off x="7162860" y="3119199"/>
            <a:ext cx="304681" cy="304681"/>
          </a:xfrm>
          <a:prstGeom prst="roundRect">
            <a:avLst>
              <a:gd fmla="val 66667"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7"/>
          <p:cNvSpPr/>
          <p:nvPr/>
        </p:nvSpPr>
        <p:spPr>
          <a:xfrm>
            <a:off x="7208282" y="3137892"/>
            <a:ext cx="213717" cy="267176"/>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3</a:t>
            </a:r>
            <a:endParaRPr b="0" i="0" sz="1650" u="none" cap="none" strike="noStrike"/>
          </a:p>
        </p:txBody>
      </p:sp>
      <p:sp>
        <p:nvSpPr>
          <p:cNvPr id="565" name="Google Shape;565;p37"/>
          <p:cNvSpPr/>
          <p:nvPr/>
        </p:nvSpPr>
        <p:spPr>
          <a:xfrm>
            <a:off x="7992189" y="3165634"/>
            <a:ext cx="1781651" cy="222647"/>
          </a:xfrm>
          <a:prstGeom prst="rect">
            <a:avLst/>
          </a:prstGeom>
          <a:noFill/>
          <a:ln>
            <a:noFill/>
          </a:ln>
        </p:spPr>
        <p:txBody>
          <a:bodyPr anchorCtr="0" anchor="t" bIns="0" lIns="0" spcFirstLastPara="1" rIns="0" wrap="square" tIns="0">
            <a:noAutofit/>
          </a:bodyPr>
          <a:lstStyle/>
          <a:p>
            <a:pPr indent="0" lvl="0" marL="0" marR="0" rtl="1" algn="l">
              <a:lnSpc>
                <a:spcPct val="125000"/>
              </a:lnSpc>
              <a:spcBef>
                <a:spcPts val="0"/>
              </a:spcBef>
              <a:spcAft>
                <a:spcPts val="0"/>
              </a:spcAft>
              <a:buClr>
                <a:srgbClr val="384653"/>
              </a:buClr>
              <a:buSzPts val="1400"/>
              <a:buFont typeface="Barlow"/>
              <a:buNone/>
            </a:pPr>
            <a:r>
              <a:rPr b="1" i="0" lang="en-US" sz="1400" u="none" cap="none" strike="noStrike">
                <a:solidFill>
                  <a:srgbClr val="384653"/>
                </a:solidFill>
                <a:latin typeface="Barlow"/>
                <a:ea typeface="Barlow"/>
                <a:cs typeface="Barlow"/>
                <a:sym typeface="Barlow"/>
              </a:rPr>
              <a:t>التجهيز والبناء</a:t>
            </a:r>
            <a:endParaRPr b="0" i="0" sz="1400" u="none" cap="none" strike="noStrike"/>
          </a:p>
        </p:txBody>
      </p:sp>
      <p:sp>
        <p:nvSpPr>
          <p:cNvPr id="566" name="Google Shape;566;p37"/>
          <p:cNvSpPr/>
          <p:nvPr/>
        </p:nvSpPr>
        <p:spPr>
          <a:xfrm>
            <a:off x="7992189" y="3469481"/>
            <a:ext cx="6096595" cy="216575"/>
          </a:xfrm>
          <a:prstGeom prst="rect">
            <a:avLst/>
          </a:prstGeom>
          <a:noFill/>
          <a:ln>
            <a:noFill/>
          </a:ln>
        </p:spPr>
        <p:txBody>
          <a:bodyPr anchorCtr="0" anchor="t" bIns="0" lIns="0" spcFirstLastPara="1" rIns="0" wrap="square" tIns="0">
            <a:noAutofit/>
          </a:bodyPr>
          <a:lstStyle/>
          <a:p>
            <a:pPr indent="0" lvl="0" marL="0" marR="0" rtl="1" algn="l">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Montserrat"/>
                <a:ea typeface="Montserrat"/>
                <a:cs typeface="Montserrat"/>
                <a:sym typeface="Montserrat"/>
              </a:rPr>
              <a:t>المدة: 4-6 أسابيع</a:t>
            </a:r>
            <a:endParaRPr b="0" i="0" sz="1050" u="none" cap="none" strike="noStrike"/>
          </a:p>
        </p:txBody>
      </p:sp>
      <p:sp>
        <p:nvSpPr>
          <p:cNvPr id="567" name="Google Shape;567;p37"/>
          <p:cNvSpPr/>
          <p:nvPr/>
        </p:nvSpPr>
        <p:spPr>
          <a:xfrm>
            <a:off x="7992189" y="3767257"/>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التشطيبات والديكور الداخلي</a:t>
            </a:r>
            <a:endParaRPr b="0" i="0" sz="1050" u="none" cap="none" strike="noStrike"/>
          </a:p>
        </p:txBody>
      </p:sp>
      <p:sp>
        <p:nvSpPr>
          <p:cNvPr id="568" name="Google Shape;568;p37"/>
          <p:cNvSpPr/>
          <p:nvPr/>
        </p:nvSpPr>
        <p:spPr>
          <a:xfrm>
            <a:off x="7992189" y="4031218"/>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تركيب الأرفف والثلاجات</a:t>
            </a:r>
            <a:endParaRPr b="0" i="0" sz="1050" u="none" cap="none" strike="noStrike"/>
          </a:p>
        </p:txBody>
      </p:sp>
      <p:sp>
        <p:nvSpPr>
          <p:cNvPr id="569" name="Google Shape;569;p37"/>
          <p:cNvSpPr/>
          <p:nvPr/>
        </p:nvSpPr>
        <p:spPr>
          <a:xfrm>
            <a:off x="7992189" y="4295180"/>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تركيب أنظمة الأمان والمراقبة</a:t>
            </a:r>
            <a:endParaRPr b="0" i="0" sz="1050" u="none" cap="none" strike="noStrike"/>
          </a:p>
        </p:txBody>
      </p:sp>
      <p:sp>
        <p:nvSpPr>
          <p:cNvPr id="570" name="Google Shape;570;p37"/>
          <p:cNvSpPr/>
          <p:nvPr/>
        </p:nvSpPr>
        <p:spPr>
          <a:xfrm>
            <a:off x="7992189" y="4559141"/>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تجهيز نقاط البيع والأنظمة التقنية</a:t>
            </a:r>
            <a:endParaRPr b="0" i="0" sz="1050" u="none" cap="none" strike="noStrike"/>
          </a:p>
        </p:txBody>
      </p:sp>
      <p:sp>
        <p:nvSpPr>
          <p:cNvPr id="571" name="Google Shape;571;p37"/>
          <p:cNvSpPr/>
          <p:nvPr/>
        </p:nvSpPr>
        <p:spPr>
          <a:xfrm>
            <a:off x="6771858" y="4227552"/>
            <a:ext cx="406241" cy="15240"/>
          </a:xfrm>
          <a:prstGeom prst="roundRect">
            <a:avLst>
              <a:gd fmla="val 1332816" name="adj"/>
            </a:avLst>
          </a:prstGeom>
          <a:solidFill>
            <a:srgbClr val="BACF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7"/>
          <p:cNvSpPr/>
          <p:nvPr/>
        </p:nvSpPr>
        <p:spPr>
          <a:xfrm>
            <a:off x="7162860" y="4082891"/>
            <a:ext cx="304681" cy="304681"/>
          </a:xfrm>
          <a:prstGeom prst="roundRect">
            <a:avLst>
              <a:gd fmla="val 66667"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7"/>
          <p:cNvSpPr/>
          <p:nvPr/>
        </p:nvSpPr>
        <p:spPr>
          <a:xfrm>
            <a:off x="7208282" y="4101584"/>
            <a:ext cx="213717" cy="267176"/>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4</a:t>
            </a:r>
            <a:endParaRPr b="0" i="0" sz="1650" u="none" cap="none" strike="noStrike"/>
          </a:p>
        </p:txBody>
      </p:sp>
      <p:sp>
        <p:nvSpPr>
          <p:cNvPr id="574" name="Google Shape;574;p37"/>
          <p:cNvSpPr/>
          <p:nvPr/>
        </p:nvSpPr>
        <p:spPr>
          <a:xfrm>
            <a:off x="4856559" y="4129326"/>
            <a:ext cx="1781651" cy="222647"/>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400"/>
              <a:buFont typeface="Barlow"/>
              <a:buNone/>
            </a:pPr>
            <a:r>
              <a:rPr b="1" i="0" lang="en-US" sz="1400" u="none" cap="none" strike="noStrike">
                <a:solidFill>
                  <a:srgbClr val="384653"/>
                </a:solidFill>
                <a:latin typeface="Barlow"/>
                <a:ea typeface="Barlow"/>
                <a:cs typeface="Barlow"/>
                <a:sym typeface="Barlow"/>
              </a:rPr>
              <a:t>التوظيف والتدريب</a:t>
            </a:r>
            <a:endParaRPr b="0" i="0" sz="1400" u="none" cap="none" strike="noStrike"/>
          </a:p>
        </p:txBody>
      </p:sp>
      <p:sp>
        <p:nvSpPr>
          <p:cNvPr id="575" name="Google Shape;575;p37"/>
          <p:cNvSpPr/>
          <p:nvPr/>
        </p:nvSpPr>
        <p:spPr>
          <a:xfrm>
            <a:off x="541615" y="4433173"/>
            <a:ext cx="6096595" cy="216575"/>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Montserrat"/>
                <a:ea typeface="Montserrat"/>
                <a:cs typeface="Montserrat"/>
                <a:sym typeface="Montserrat"/>
              </a:rPr>
              <a:t>المدة: 2-3 أسابيع</a:t>
            </a:r>
            <a:endParaRPr b="0" i="0" sz="1050" u="none" cap="none" strike="noStrike"/>
          </a:p>
        </p:txBody>
      </p:sp>
      <p:sp>
        <p:nvSpPr>
          <p:cNvPr id="576" name="Google Shape;576;p37"/>
          <p:cNvSpPr/>
          <p:nvPr/>
        </p:nvSpPr>
        <p:spPr>
          <a:xfrm>
            <a:off x="541615" y="4730948"/>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الإعلان عن الوظائف والتوظيف</a:t>
            </a:r>
            <a:endParaRPr b="0" i="0" sz="1050" u="none" cap="none" strike="noStrike"/>
          </a:p>
        </p:txBody>
      </p:sp>
      <p:sp>
        <p:nvSpPr>
          <p:cNvPr id="577" name="Google Shape;577;p37"/>
          <p:cNvSpPr/>
          <p:nvPr/>
        </p:nvSpPr>
        <p:spPr>
          <a:xfrm>
            <a:off x="541615" y="4994910"/>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تدريب الموظفين على الأنظمة</a:t>
            </a:r>
            <a:endParaRPr b="0" i="0" sz="1050" u="none" cap="none" strike="noStrike"/>
          </a:p>
        </p:txBody>
      </p:sp>
      <p:sp>
        <p:nvSpPr>
          <p:cNvPr id="578" name="Google Shape;578;p37"/>
          <p:cNvSpPr/>
          <p:nvPr/>
        </p:nvSpPr>
        <p:spPr>
          <a:xfrm>
            <a:off x="541615" y="5258872"/>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توضيح سياسات العمل والخدمة</a:t>
            </a:r>
            <a:endParaRPr b="0" i="0" sz="1050" u="none" cap="none" strike="noStrike"/>
          </a:p>
        </p:txBody>
      </p:sp>
      <p:sp>
        <p:nvSpPr>
          <p:cNvPr id="579" name="Google Shape;579;p37"/>
          <p:cNvSpPr/>
          <p:nvPr/>
        </p:nvSpPr>
        <p:spPr>
          <a:xfrm>
            <a:off x="7452300" y="5191244"/>
            <a:ext cx="406241" cy="15240"/>
          </a:xfrm>
          <a:prstGeom prst="roundRect">
            <a:avLst>
              <a:gd fmla="val 1332816" name="adj"/>
            </a:avLst>
          </a:prstGeom>
          <a:solidFill>
            <a:srgbClr val="BACF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7"/>
          <p:cNvSpPr/>
          <p:nvPr/>
        </p:nvSpPr>
        <p:spPr>
          <a:xfrm>
            <a:off x="7162860" y="5046583"/>
            <a:ext cx="304681" cy="304681"/>
          </a:xfrm>
          <a:prstGeom prst="roundRect">
            <a:avLst>
              <a:gd fmla="val 66667"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7"/>
          <p:cNvSpPr/>
          <p:nvPr/>
        </p:nvSpPr>
        <p:spPr>
          <a:xfrm>
            <a:off x="7208282" y="5065276"/>
            <a:ext cx="213717" cy="267176"/>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5</a:t>
            </a:r>
            <a:endParaRPr b="0" i="0" sz="1650" u="none" cap="none" strike="noStrike"/>
          </a:p>
        </p:txBody>
      </p:sp>
      <p:sp>
        <p:nvSpPr>
          <p:cNvPr id="582" name="Google Shape;582;p37"/>
          <p:cNvSpPr/>
          <p:nvPr/>
        </p:nvSpPr>
        <p:spPr>
          <a:xfrm>
            <a:off x="7992189" y="5093018"/>
            <a:ext cx="1781651" cy="222647"/>
          </a:xfrm>
          <a:prstGeom prst="rect">
            <a:avLst/>
          </a:prstGeom>
          <a:noFill/>
          <a:ln>
            <a:noFill/>
          </a:ln>
        </p:spPr>
        <p:txBody>
          <a:bodyPr anchorCtr="0" anchor="t" bIns="0" lIns="0" spcFirstLastPara="1" rIns="0" wrap="square" tIns="0">
            <a:noAutofit/>
          </a:bodyPr>
          <a:lstStyle/>
          <a:p>
            <a:pPr indent="0" lvl="0" marL="0" marR="0" rtl="1" algn="l">
              <a:lnSpc>
                <a:spcPct val="125000"/>
              </a:lnSpc>
              <a:spcBef>
                <a:spcPts val="0"/>
              </a:spcBef>
              <a:spcAft>
                <a:spcPts val="0"/>
              </a:spcAft>
              <a:buClr>
                <a:srgbClr val="384653"/>
              </a:buClr>
              <a:buSzPts val="1400"/>
              <a:buFont typeface="Barlow"/>
              <a:buNone/>
            </a:pPr>
            <a:r>
              <a:rPr b="1" i="0" lang="en-US" sz="1400" u="none" cap="none" strike="noStrike">
                <a:solidFill>
                  <a:srgbClr val="384653"/>
                </a:solidFill>
                <a:latin typeface="Barlow"/>
                <a:ea typeface="Barlow"/>
                <a:cs typeface="Barlow"/>
                <a:sym typeface="Barlow"/>
              </a:rPr>
              <a:t>المخزون والتسويق</a:t>
            </a:r>
            <a:endParaRPr b="0" i="0" sz="1400" u="none" cap="none" strike="noStrike"/>
          </a:p>
        </p:txBody>
      </p:sp>
      <p:sp>
        <p:nvSpPr>
          <p:cNvPr id="583" name="Google Shape;583;p37"/>
          <p:cNvSpPr/>
          <p:nvPr/>
        </p:nvSpPr>
        <p:spPr>
          <a:xfrm>
            <a:off x="7992189" y="5396865"/>
            <a:ext cx="6096595" cy="216575"/>
          </a:xfrm>
          <a:prstGeom prst="rect">
            <a:avLst/>
          </a:prstGeom>
          <a:noFill/>
          <a:ln>
            <a:noFill/>
          </a:ln>
        </p:spPr>
        <p:txBody>
          <a:bodyPr anchorCtr="0" anchor="t" bIns="0" lIns="0" spcFirstLastPara="1" rIns="0" wrap="square" tIns="0">
            <a:noAutofit/>
          </a:bodyPr>
          <a:lstStyle/>
          <a:p>
            <a:pPr indent="0" lvl="0" marL="0" marR="0" rtl="1" algn="l">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Montserrat"/>
                <a:ea typeface="Montserrat"/>
                <a:cs typeface="Montserrat"/>
                <a:sym typeface="Montserrat"/>
              </a:rPr>
              <a:t>المدة: 1-2 أسبوع</a:t>
            </a:r>
            <a:endParaRPr b="0" i="0" sz="1050" u="none" cap="none" strike="noStrike"/>
          </a:p>
        </p:txBody>
      </p:sp>
      <p:sp>
        <p:nvSpPr>
          <p:cNvPr id="584" name="Google Shape;584;p37"/>
          <p:cNvSpPr/>
          <p:nvPr/>
        </p:nvSpPr>
        <p:spPr>
          <a:xfrm>
            <a:off x="7992189" y="5694640"/>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شراء البضائع الأولية</a:t>
            </a:r>
            <a:endParaRPr b="0" i="0" sz="1050" u="none" cap="none" strike="noStrike"/>
          </a:p>
        </p:txBody>
      </p:sp>
      <p:sp>
        <p:nvSpPr>
          <p:cNvPr id="585" name="Google Shape;585;p37"/>
          <p:cNvSpPr/>
          <p:nvPr/>
        </p:nvSpPr>
        <p:spPr>
          <a:xfrm>
            <a:off x="7992189" y="5958602"/>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ترتيب الأرفف والعرض</a:t>
            </a:r>
            <a:endParaRPr b="0" i="0" sz="1050" u="none" cap="none" strike="noStrike"/>
          </a:p>
        </p:txBody>
      </p:sp>
      <p:sp>
        <p:nvSpPr>
          <p:cNvPr id="586" name="Google Shape;586;p37"/>
          <p:cNvSpPr/>
          <p:nvPr/>
        </p:nvSpPr>
        <p:spPr>
          <a:xfrm>
            <a:off x="7992189" y="6222563"/>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تجهيز الحملة التسويقية للافتتاح</a:t>
            </a:r>
            <a:endParaRPr b="0" i="0" sz="1050" u="none" cap="none" strike="noStrike"/>
          </a:p>
        </p:txBody>
      </p:sp>
      <p:sp>
        <p:nvSpPr>
          <p:cNvPr id="587" name="Google Shape;587;p37"/>
          <p:cNvSpPr/>
          <p:nvPr/>
        </p:nvSpPr>
        <p:spPr>
          <a:xfrm>
            <a:off x="6771858" y="6022896"/>
            <a:ext cx="406241" cy="15240"/>
          </a:xfrm>
          <a:prstGeom prst="roundRect">
            <a:avLst>
              <a:gd fmla="val 1332816" name="adj"/>
            </a:avLst>
          </a:prstGeom>
          <a:solidFill>
            <a:srgbClr val="BACF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7"/>
          <p:cNvSpPr/>
          <p:nvPr/>
        </p:nvSpPr>
        <p:spPr>
          <a:xfrm>
            <a:off x="7162860" y="5878235"/>
            <a:ext cx="304681" cy="304681"/>
          </a:xfrm>
          <a:prstGeom prst="roundRect">
            <a:avLst>
              <a:gd fmla="val 66667"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7"/>
          <p:cNvSpPr/>
          <p:nvPr/>
        </p:nvSpPr>
        <p:spPr>
          <a:xfrm>
            <a:off x="7208282" y="5896928"/>
            <a:ext cx="213717" cy="267176"/>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1650"/>
              <a:buFont typeface="Barlow"/>
              <a:buNone/>
            </a:pPr>
            <a:r>
              <a:rPr b="1" i="0" lang="en-US" sz="1650" u="none" cap="none" strike="noStrike">
                <a:solidFill>
                  <a:srgbClr val="384653"/>
                </a:solidFill>
                <a:latin typeface="Barlow"/>
                <a:ea typeface="Barlow"/>
                <a:cs typeface="Barlow"/>
                <a:sym typeface="Barlow"/>
              </a:rPr>
              <a:t>6</a:t>
            </a:r>
            <a:endParaRPr b="0" i="0" sz="1650" u="none" cap="none" strike="noStrike"/>
          </a:p>
        </p:txBody>
      </p:sp>
      <p:sp>
        <p:nvSpPr>
          <p:cNvPr id="590" name="Google Shape;590;p37"/>
          <p:cNvSpPr/>
          <p:nvPr/>
        </p:nvSpPr>
        <p:spPr>
          <a:xfrm>
            <a:off x="4856559" y="5924669"/>
            <a:ext cx="1781651" cy="222647"/>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400"/>
              <a:buFont typeface="Barlow"/>
              <a:buNone/>
            </a:pPr>
            <a:r>
              <a:rPr b="1" i="0" lang="en-US" sz="1400" u="none" cap="none" strike="noStrike">
                <a:solidFill>
                  <a:srgbClr val="384653"/>
                </a:solidFill>
                <a:latin typeface="Barlow"/>
                <a:ea typeface="Barlow"/>
                <a:cs typeface="Barlow"/>
                <a:sym typeface="Barlow"/>
              </a:rPr>
              <a:t>الافتتاح</a:t>
            </a:r>
            <a:endParaRPr b="0" i="0" sz="1400" u="none" cap="none" strike="noStrike"/>
          </a:p>
        </p:txBody>
      </p:sp>
      <p:sp>
        <p:nvSpPr>
          <p:cNvPr id="591" name="Google Shape;591;p37"/>
          <p:cNvSpPr/>
          <p:nvPr/>
        </p:nvSpPr>
        <p:spPr>
          <a:xfrm>
            <a:off x="541615" y="6228517"/>
            <a:ext cx="6096595" cy="216575"/>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Montserrat"/>
                <a:ea typeface="Montserrat"/>
                <a:cs typeface="Montserrat"/>
                <a:sym typeface="Montserrat"/>
              </a:rPr>
              <a:t>المدة: 3-5 أيام</a:t>
            </a:r>
            <a:endParaRPr b="0" i="0" sz="1050" u="none" cap="none" strike="noStrike"/>
          </a:p>
        </p:txBody>
      </p:sp>
      <p:sp>
        <p:nvSpPr>
          <p:cNvPr id="592" name="Google Shape;592;p37"/>
          <p:cNvSpPr/>
          <p:nvPr/>
        </p:nvSpPr>
        <p:spPr>
          <a:xfrm>
            <a:off x="541615" y="6526292"/>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افتتاح تجريبي للاختبار</a:t>
            </a:r>
            <a:endParaRPr b="0" i="0" sz="1050" u="none" cap="none" strike="noStrike"/>
          </a:p>
        </p:txBody>
      </p:sp>
      <p:sp>
        <p:nvSpPr>
          <p:cNvPr id="593" name="Google Shape;593;p37"/>
          <p:cNvSpPr/>
          <p:nvPr/>
        </p:nvSpPr>
        <p:spPr>
          <a:xfrm>
            <a:off x="541615" y="6790253"/>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معالجة أي مشاكل فنية</a:t>
            </a:r>
            <a:endParaRPr b="0" i="0" sz="1050" u="none" cap="none" strike="noStrike"/>
          </a:p>
        </p:txBody>
      </p:sp>
      <p:sp>
        <p:nvSpPr>
          <p:cNvPr id="594" name="Google Shape;594;p37"/>
          <p:cNvSpPr/>
          <p:nvPr/>
        </p:nvSpPr>
        <p:spPr>
          <a:xfrm>
            <a:off x="541615" y="7054215"/>
            <a:ext cx="6096595" cy="216575"/>
          </a:xfrm>
          <a:prstGeom prst="rect">
            <a:avLst/>
          </a:prstGeom>
          <a:noFill/>
          <a:ln>
            <a:noFill/>
          </a:ln>
        </p:spPr>
        <p:txBody>
          <a:bodyPr anchorCtr="0" anchor="t" bIns="0" lIns="0" spcFirstLastPara="1" rIns="0" wrap="square" tIns="0">
            <a:noAutofit/>
          </a:bodyPr>
          <a:lstStyle/>
          <a:p>
            <a:pPr indent="-342900" lvl="0" marL="342900" marR="0" rtl="1" algn="r">
              <a:lnSpc>
                <a:spcPct val="161904"/>
              </a:lnSpc>
              <a:spcBef>
                <a:spcPts val="0"/>
              </a:spcBef>
              <a:spcAft>
                <a:spcPts val="0"/>
              </a:spcAft>
              <a:buClr>
                <a:srgbClr val="384653"/>
              </a:buClr>
              <a:buSzPts val="1050"/>
              <a:buFont typeface="Montserrat"/>
              <a:buChar char="•"/>
            </a:pPr>
            <a:r>
              <a:rPr b="0" i="0" lang="en-US" sz="1050" u="none" cap="none" strike="noStrike">
                <a:solidFill>
                  <a:srgbClr val="384653"/>
                </a:solidFill>
                <a:latin typeface="Montserrat"/>
                <a:ea typeface="Montserrat"/>
                <a:cs typeface="Montserrat"/>
                <a:sym typeface="Montserrat"/>
              </a:rPr>
              <a:t>الافتتاح الرسمي مع عروض خاصة</a:t>
            </a:r>
            <a:endParaRPr b="0" i="0" sz="1050" u="none" cap="none" strike="noStrike"/>
          </a:p>
        </p:txBody>
      </p:sp>
      <p:sp>
        <p:nvSpPr>
          <p:cNvPr id="595" name="Google Shape;595;p37"/>
          <p:cNvSpPr/>
          <p:nvPr/>
        </p:nvSpPr>
        <p:spPr>
          <a:xfrm>
            <a:off x="541615" y="7423071"/>
            <a:ext cx="13547169" cy="433149"/>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Montserrat"/>
                <a:ea typeface="Montserrat"/>
                <a:cs typeface="Montserrat"/>
                <a:sym typeface="Montserrat"/>
              </a:rPr>
              <a:t>إجمالي المدة المتوقعة:</a:t>
            </a:r>
            <a:r>
              <a:rPr b="0" i="0" lang="en-US" sz="1050" u="none" cap="none" strike="noStrike">
                <a:solidFill>
                  <a:srgbClr val="384653"/>
                </a:solidFill>
                <a:latin typeface="Montserrat"/>
                <a:ea typeface="Montserrat"/>
                <a:cs typeface="Montserrat"/>
                <a:sym typeface="Montserrat"/>
              </a:rPr>
              <a:t> حوالي </a:t>
            </a:r>
            <a:r>
              <a:rPr b="0" i="0" lang="en-US" sz="1050" u="none" cap="none" strike="noStrike">
                <a:solidFill>
                  <a:srgbClr val="2589C9"/>
                </a:solidFill>
                <a:latin typeface="Montserrat"/>
                <a:ea typeface="Montserrat"/>
                <a:cs typeface="Montserrat"/>
                <a:sym typeface="Montserrat"/>
              </a:rPr>
              <a:t>3-4 أشهر</a:t>
            </a:r>
            <a:r>
              <a:rPr b="0" i="0" lang="en-US" sz="1050" u="none" cap="none" strike="noStrike">
                <a:solidFill>
                  <a:srgbClr val="384653"/>
                </a:solidFill>
                <a:latin typeface="Montserrat"/>
                <a:ea typeface="Montserrat"/>
                <a:cs typeface="Montserrat"/>
                <a:sym typeface="Montserrat"/>
              </a:rPr>
              <a:t> من بداية التخطيط حتى الافتتاح الرسمي، وقد تختلف المدة حسب سرعة إنجاز التراخيص وتوفر الموقع المناسب. من المهم وضع جدول زمني واقعي مع تحديد المسؤول عن كل مرحلة، ومراجعة التقدم بشكل أسبوعي لتجنب التأخير.</a:t>
            </a:r>
            <a:endParaRPr b="0" i="0" sz="1050" u="none" cap="none" strike="noStrike"/>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8"/>
          <p:cNvSpPr/>
          <p:nvPr/>
        </p:nvSpPr>
        <p:spPr>
          <a:xfrm>
            <a:off x="9494163" y="466963"/>
            <a:ext cx="4458533" cy="557332"/>
          </a:xfrm>
          <a:prstGeom prst="rect">
            <a:avLst/>
          </a:prstGeom>
          <a:noFill/>
          <a:ln>
            <a:noFill/>
          </a:ln>
        </p:spPr>
        <p:txBody>
          <a:bodyPr anchorCtr="0" anchor="t" bIns="0" lIns="0" spcFirstLastPara="1" rIns="0" wrap="square" tIns="0">
            <a:noAutofit/>
          </a:bodyPr>
          <a:lstStyle/>
          <a:p>
            <a:pPr indent="0" lvl="0" marL="0" marR="0" rtl="1" algn="r">
              <a:lnSpc>
                <a:spcPct val="124285"/>
              </a:lnSpc>
              <a:spcBef>
                <a:spcPts val="0"/>
              </a:spcBef>
              <a:spcAft>
                <a:spcPts val="0"/>
              </a:spcAft>
              <a:buClr>
                <a:srgbClr val="2E3C4E"/>
              </a:buClr>
              <a:buSzPts val="3500"/>
              <a:buFont typeface="Barlow"/>
              <a:buNone/>
            </a:pPr>
            <a:r>
              <a:rPr b="1" i="0" lang="en-US" sz="3500" u="none" cap="none" strike="noStrike">
                <a:solidFill>
                  <a:srgbClr val="2E3C4E"/>
                </a:solidFill>
                <a:latin typeface="Barlow"/>
                <a:ea typeface="Barlow"/>
                <a:cs typeface="Barlow"/>
                <a:sym typeface="Barlow"/>
              </a:rPr>
              <a:t>الملاحق والنماذج الداعمة</a:t>
            </a:r>
            <a:endParaRPr b="0" i="0" sz="3500" u="none" cap="none" strike="noStrike"/>
          </a:p>
        </p:txBody>
      </p:sp>
      <p:sp>
        <p:nvSpPr>
          <p:cNvPr id="602" name="Google Shape;602;p38"/>
          <p:cNvSpPr/>
          <p:nvPr/>
        </p:nvSpPr>
        <p:spPr>
          <a:xfrm>
            <a:off x="10398443" y="1092041"/>
            <a:ext cx="3554254" cy="334328"/>
          </a:xfrm>
          <a:prstGeom prst="rect">
            <a:avLst/>
          </a:prstGeom>
          <a:noFill/>
          <a:ln>
            <a:noFill/>
          </a:ln>
        </p:spPr>
        <p:txBody>
          <a:bodyPr anchorCtr="0" anchor="t" bIns="0" lIns="0" spcFirstLastPara="1" rIns="0" wrap="square" tIns="0">
            <a:noAutofit/>
          </a:bodyPr>
          <a:lstStyle/>
          <a:p>
            <a:pPr indent="0" lvl="0" marL="0" marR="0" rtl="1" algn="r">
              <a:lnSpc>
                <a:spcPct val="123809"/>
              </a:lnSpc>
              <a:spcBef>
                <a:spcPts val="0"/>
              </a:spcBef>
              <a:spcAft>
                <a:spcPts val="0"/>
              </a:spcAft>
              <a:buClr>
                <a:srgbClr val="2E3C4E"/>
              </a:buClr>
              <a:buSzPts val="2100"/>
              <a:buFont typeface="Barlow"/>
              <a:buNone/>
            </a:pPr>
            <a:r>
              <a:rPr b="1" i="0" lang="en-US" sz="2100" u="none" cap="none" strike="noStrike">
                <a:solidFill>
                  <a:srgbClr val="2E3C4E"/>
                </a:solidFill>
                <a:latin typeface="Barlow"/>
                <a:ea typeface="Barlow"/>
                <a:cs typeface="Barlow"/>
                <a:sym typeface="Barlow"/>
              </a:rPr>
              <a:t>وثائق تفصيلية لإثراء دراسة الجدوى</a:t>
            </a:r>
            <a:endParaRPr b="0" i="0" sz="2100" u="none" cap="none" strike="noStrike"/>
          </a:p>
        </p:txBody>
      </p:sp>
      <p:pic>
        <p:nvPicPr>
          <p:cNvPr descr="preencoded.png" id="603" name="Google Shape;603;p38"/>
          <p:cNvPicPr preferRelativeResize="0"/>
          <p:nvPr/>
        </p:nvPicPr>
        <p:blipFill rotWithShape="1">
          <a:blip r:embed="rId3">
            <a:alphaModFix/>
          </a:blip>
          <a:srcRect b="0" l="0" r="0" t="0"/>
          <a:stretch/>
        </p:blipFill>
        <p:spPr>
          <a:xfrm>
            <a:off x="13529191" y="1680448"/>
            <a:ext cx="423505" cy="423505"/>
          </a:xfrm>
          <a:prstGeom prst="rect">
            <a:avLst/>
          </a:prstGeom>
          <a:noFill/>
          <a:ln>
            <a:noFill/>
          </a:ln>
        </p:spPr>
      </p:pic>
      <p:sp>
        <p:nvSpPr>
          <p:cNvPr id="604" name="Google Shape;604;p38"/>
          <p:cNvSpPr/>
          <p:nvPr/>
        </p:nvSpPr>
        <p:spPr>
          <a:xfrm>
            <a:off x="11723489" y="2315647"/>
            <a:ext cx="2229207" cy="278606"/>
          </a:xfrm>
          <a:prstGeom prst="rect">
            <a:avLst/>
          </a:prstGeom>
          <a:noFill/>
          <a:ln>
            <a:noFill/>
          </a:ln>
        </p:spPr>
        <p:txBody>
          <a:bodyPr anchorCtr="0" anchor="t" bIns="0" lIns="0" spcFirstLastPara="1" rIns="0" wrap="square" tIns="0">
            <a:noAutofit/>
          </a:bodyPr>
          <a:lstStyle/>
          <a:p>
            <a:pPr indent="0" lvl="0" marL="0" marR="0" rtl="1" algn="r">
              <a:lnSpc>
                <a:spcPct val="122857"/>
              </a:lnSpc>
              <a:spcBef>
                <a:spcPts val="0"/>
              </a:spcBef>
              <a:spcAft>
                <a:spcPts val="0"/>
              </a:spcAft>
              <a:buClr>
                <a:srgbClr val="384653"/>
              </a:buClr>
              <a:buSzPts val="1750"/>
              <a:buFont typeface="Barlow"/>
              <a:buNone/>
            </a:pPr>
            <a:r>
              <a:rPr b="1" i="0" lang="en-US" sz="1750" u="none" cap="none" strike="noStrike">
                <a:solidFill>
                  <a:srgbClr val="384653"/>
                </a:solidFill>
                <a:latin typeface="Barlow"/>
                <a:ea typeface="Barlow"/>
                <a:cs typeface="Barlow"/>
                <a:sym typeface="Barlow"/>
              </a:rPr>
              <a:t>المخططات الهندسية</a:t>
            </a:r>
            <a:endParaRPr b="0" i="0" sz="1750" u="none" cap="none" strike="noStrike"/>
          </a:p>
        </p:txBody>
      </p:sp>
      <p:sp>
        <p:nvSpPr>
          <p:cNvPr id="605" name="Google Shape;605;p38"/>
          <p:cNvSpPr/>
          <p:nvPr/>
        </p:nvSpPr>
        <p:spPr>
          <a:xfrm>
            <a:off x="7421047" y="2695813"/>
            <a:ext cx="6531650" cy="541972"/>
          </a:xfrm>
          <a:prstGeom prst="rect">
            <a:avLst/>
          </a:prstGeom>
          <a:noFill/>
          <a:ln>
            <a:noFill/>
          </a:ln>
        </p:spPr>
        <p:txBody>
          <a:bodyPr anchorCtr="0" anchor="t" bIns="0" lIns="0" spcFirstLastPara="1" rIns="0" wrap="square" tIns="0">
            <a:noAutofit/>
          </a:bodyPr>
          <a:lstStyle/>
          <a:p>
            <a:pPr indent="0" lvl="0" marL="0" marR="0" rtl="1" algn="r">
              <a:lnSpc>
                <a:spcPct val="161538"/>
              </a:lnSpc>
              <a:spcBef>
                <a:spcPts val="0"/>
              </a:spcBef>
              <a:spcAft>
                <a:spcPts val="0"/>
              </a:spcAft>
              <a:buClr>
                <a:srgbClr val="384653"/>
              </a:buClr>
              <a:buSzPts val="1300"/>
              <a:buFont typeface="Montserrat"/>
              <a:buNone/>
            </a:pPr>
            <a:r>
              <a:rPr b="0" i="0" lang="en-US" sz="1300" u="none" cap="none" strike="noStrike">
                <a:solidFill>
                  <a:srgbClr val="384653"/>
                </a:solidFill>
                <a:latin typeface="Montserrat"/>
                <a:ea typeface="Montserrat"/>
                <a:cs typeface="Montserrat"/>
                <a:sym typeface="Montserrat"/>
              </a:rPr>
              <a:t>رسومات تفصيلية توضح تصميم المحل الداخلي، موقع الأرفف والثلاجات، نقاط الكاشير، مسارات حركة العملاء، مخارج الطوارئ، ومناطق التخزين. يفضل إرفاق مخطط ثلاثي الأبعاد لتصور أفضل.</a:t>
            </a:r>
            <a:endParaRPr b="0" i="0" sz="1300" u="none" cap="none" strike="noStrike"/>
          </a:p>
        </p:txBody>
      </p:sp>
      <p:pic>
        <p:nvPicPr>
          <p:cNvPr descr="preencoded.png" id="606" name="Google Shape;606;p38"/>
          <p:cNvPicPr preferRelativeResize="0"/>
          <p:nvPr/>
        </p:nvPicPr>
        <p:blipFill rotWithShape="1">
          <a:blip r:embed="rId4">
            <a:alphaModFix/>
          </a:blip>
          <a:srcRect b="0" l="0" r="0" t="0"/>
          <a:stretch/>
        </p:blipFill>
        <p:spPr>
          <a:xfrm>
            <a:off x="6785848" y="1680448"/>
            <a:ext cx="423505" cy="423505"/>
          </a:xfrm>
          <a:prstGeom prst="rect">
            <a:avLst/>
          </a:prstGeom>
          <a:noFill/>
          <a:ln>
            <a:noFill/>
          </a:ln>
        </p:spPr>
      </p:pic>
      <p:sp>
        <p:nvSpPr>
          <p:cNvPr id="607" name="Google Shape;607;p38"/>
          <p:cNvSpPr/>
          <p:nvPr/>
        </p:nvSpPr>
        <p:spPr>
          <a:xfrm>
            <a:off x="4980146" y="2315647"/>
            <a:ext cx="2229207" cy="278606"/>
          </a:xfrm>
          <a:prstGeom prst="rect">
            <a:avLst/>
          </a:prstGeom>
          <a:noFill/>
          <a:ln>
            <a:noFill/>
          </a:ln>
        </p:spPr>
        <p:txBody>
          <a:bodyPr anchorCtr="0" anchor="t" bIns="0" lIns="0" spcFirstLastPara="1" rIns="0" wrap="square" tIns="0">
            <a:noAutofit/>
          </a:bodyPr>
          <a:lstStyle/>
          <a:p>
            <a:pPr indent="0" lvl="0" marL="0" marR="0" rtl="1" algn="r">
              <a:lnSpc>
                <a:spcPct val="122857"/>
              </a:lnSpc>
              <a:spcBef>
                <a:spcPts val="0"/>
              </a:spcBef>
              <a:spcAft>
                <a:spcPts val="0"/>
              </a:spcAft>
              <a:buClr>
                <a:srgbClr val="384653"/>
              </a:buClr>
              <a:buSzPts val="1750"/>
              <a:buFont typeface="Barlow"/>
              <a:buNone/>
            </a:pPr>
            <a:r>
              <a:rPr b="1" i="0" lang="en-US" sz="1750" u="none" cap="none" strike="noStrike">
                <a:solidFill>
                  <a:srgbClr val="384653"/>
                </a:solidFill>
                <a:latin typeface="Barlow"/>
                <a:ea typeface="Barlow"/>
                <a:cs typeface="Barlow"/>
                <a:sym typeface="Barlow"/>
              </a:rPr>
              <a:t>كتالوجات التجهيزات</a:t>
            </a:r>
            <a:endParaRPr b="0" i="0" sz="1750" u="none" cap="none" strike="noStrike"/>
          </a:p>
        </p:txBody>
      </p:sp>
      <p:sp>
        <p:nvSpPr>
          <p:cNvPr id="608" name="Google Shape;608;p38"/>
          <p:cNvSpPr/>
          <p:nvPr/>
        </p:nvSpPr>
        <p:spPr>
          <a:xfrm>
            <a:off x="677704" y="2695813"/>
            <a:ext cx="6531650" cy="541972"/>
          </a:xfrm>
          <a:prstGeom prst="rect">
            <a:avLst/>
          </a:prstGeom>
          <a:noFill/>
          <a:ln>
            <a:noFill/>
          </a:ln>
        </p:spPr>
        <p:txBody>
          <a:bodyPr anchorCtr="0" anchor="t" bIns="0" lIns="0" spcFirstLastPara="1" rIns="0" wrap="square" tIns="0">
            <a:noAutofit/>
          </a:bodyPr>
          <a:lstStyle/>
          <a:p>
            <a:pPr indent="0" lvl="0" marL="0" marR="0" rtl="1" algn="r">
              <a:lnSpc>
                <a:spcPct val="161538"/>
              </a:lnSpc>
              <a:spcBef>
                <a:spcPts val="0"/>
              </a:spcBef>
              <a:spcAft>
                <a:spcPts val="0"/>
              </a:spcAft>
              <a:buClr>
                <a:srgbClr val="384653"/>
              </a:buClr>
              <a:buSzPts val="1300"/>
              <a:buFont typeface="Montserrat"/>
              <a:buNone/>
            </a:pPr>
            <a:r>
              <a:rPr b="0" i="0" lang="en-US" sz="1300" u="none" cap="none" strike="noStrike">
                <a:solidFill>
                  <a:srgbClr val="384653"/>
                </a:solidFill>
                <a:latin typeface="Montserrat"/>
                <a:ea typeface="Montserrat"/>
                <a:cs typeface="Montserrat"/>
                <a:sym typeface="Montserrat"/>
              </a:rPr>
              <a:t>صور ومواصفات فنية تفصيلية للتجهيزات المقترحة مع عروض أسعار حقيقية من الموردين، تشمل: الأرفف، الثلاجات، أنظمة الكاشير، كاميرات المراقبة، وجميع المعدات الأساسية.</a:t>
            </a:r>
            <a:endParaRPr b="0" i="0" sz="1300" u="none" cap="none" strike="noStrike"/>
          </a:p>
        </p:txBody>
      </p:sp>
      <p:pic>
        <p:nvPicPr>
          <p:cNvPr descr="preencoded.png" id="609" name="Google Shape;609;p38"/>
          <p:cNvPicPr preferRelativeResize="0"/>
          <p:nvPr/>
        </p:nvPicPr>
        <p:blipFill rotWithShape="1">
          <a:blip r:embed="rId5">
            <a:alphaModFix/>
          </a:blip>
          <a:srcRect b="0" l="0" r="0" t="0"/>
          <a:stretch/>
        </p:blipFill>
        <p:spPr>
          <a:xfrm>
            <a:off x="13529191" y="3576638"/>
            <a:ext cx="423505" cy="423505"/>
          </a:xfrm>
          <a:prstGeom prst="rect">
            <a:avLst/>
          </a:prstGeom>
          <a:noFill/>
          <a:ln>
            <a:noFill/>
          </a:ln>
        </p:spPr>
      </p:pic>
      <p:sp>
        <p:nvSpPr>
          <p:cNvPr id="610" name="Google Shape;610;p38"/>
          <p:cNvSpPr/>
          <p:nvPr/>
        </p:nvSpPr>
        <p:spPr>
          <a:xfrm>
            <a:off x="11723489" y="4211836"/>
            <a:ext cx="2229207" cy="278606"/>
          </a:xfrm>
          <a:prstGeom prst="rect">
            <a:avLst/>
          </a:prstGeom>
          <a:noFill/>
          <a:ln>
            <a:noFill/>
          </a:ln>
        </p:spPr>
        <p:txBody>
          <a:bodyPr anchorCtr="0" anchor="t" bIns="0" lIns="0" spcFirstLastPara="1" rIns="0" wrap="square" tIns="0">
            <a:noAutofit/>
          </a:bodyPr>
          <a:lstStyle/>
          <a:p>
            <a:pPr indent="0" lvl="0" marL="0" marR="0" rtl="1" algn="r">
              <a:lnSpc>
                <a:spcPct val="122857"/>
              </a:lnSpc>
              <a:spcBef>
                <a:spcPts val="0"/>
              </a:spcBef>
              <a:spcAft>
                <a:spcPts val="0"/>
              </a:spcAft>
              <a:buClr>
                <a:srgbClr val="384653"/>
              </a:buClr>
              <a:buSzPts val="1750"/>
              <a:buFont typeface="Barlow"/>
              <a:buNone/>
            </a:pPr>
            <a:r>
              <a:rPr b="1" i="0" lang="en-US" sz="1750" u="none" cap="none" strike="noStrike">
                <a:solidFill>
                  <a:srgbClr val="384653"/>
                </a:solidFill>
                <a:latin typeface="Barlow"/>
                <a:ea typeface="Barlow"/>
                <a:cs typeface="Barlow"/>
                <a:sym typeface="Barlow"/>
              </a:rPr>
              <a:t>جداول مالية تفصيلية</a:t>
            </a:r>
            <a:endParaRPr b="0" i="0" sz="1750" u="none" cap="none" strike="noStrike"/>
          </a:p>
        </p:txBody>
      </p:sp>
      <p:sp>
        <p:nvSpPr>
          <p:cNvPr id="611" name="Google Shape;611;p38"/>
          <p:cNvSpPr/>
          <p:nvPr/>
        </p:nvSpPr>
        <p:spPr>
          <a:xfrm>
            <a:off x="7421047" y="4592003"/>
            <a:ext cx="6531650" cy="812959"/>
          </a:xfrm>
          <a:prstGeom prst="rect">
            <a:avLst/>
          </a:prstGeom>
          <a:noFill/>
          <a:ln>
            <a:noFill/>
          </a:ln>
        </p:spPr>
        <p:txBody>
          <a:bodyPr anchorCtr="0" anchor="t" bIns="0" lIns="0" spcFirstLastPara="1" rIns="0" wrap="square" tIns="0">
            <a:noAutofit/>
          </a:bodyPr>
          <a:lstStyle/>
          <a:p>
            <a:pPr indent="0" lvl="0" marL="0" marR="0" rtl="1" algn="r">
              <a:lnSpc>
                <a:spcPct val="161538"/>
              </a:lnSpc>
              <a:spcBef>
                <a:spcPts val="0"/>
              </a:spcBef>
              <a:spcAft>
                <a:spcPts val="0"/>
              </a:spcAft>
              <a:buClr>
                <a:srgbClr val="384653"/>
              </a:buClr>
              <a:buSzPts val="1300"/>
              <a:buFont typeface="Montserrat"/>
              <a:buNone/>
            </a:pPr>
            <a:r>
              <a:rPr b="0" i="0" lang="en-US" sz="1300" u="none" cap="none" strike="noStrike">
                <a:solidFill>
                  <a:srgbClr val="384653"/>
                </a:solidFill>
                <a:latin typeface="Montserrat"/>
                <a:ea typeface="Montserrat"/>
                <a:cs typeface="Montserrat"/>
                <a:sym typeface="Montserrat"/>
              </a:rPr>
              <a:t>ملفات إكسل شاملة تحتوي على: جدول التجهيزات بالكميات والأسعار، جدول الرواتب الشهرية، قائمة الأصناف الرئيسية مع هامش الربح التقديري، التدفقات النقدية الشهرية، وحسابات نقطة التعادل.</a:t>
            </a:r>
            <a:endParaRPr b="0" i="0" sz="1300" u="none" cap="none" strike="noStrike"/>
          </a:p>
        </p:txBody>
      </p:sp>
      <p:pic>
        <p:nvPicPr>
          <p:cNvPr descr="preencoded.png" id="612" name="Google Shape;612;p38"/>
          <p:cNvPicPr preferRelativeResize="0"/>
          <p:nvPr/>
        </p:nvPicPr>
        <p:blipFill rotWithShape="1">
          <a:blip r:embed="rId6">
            <a:alphaModFix/>
          </a:blip>
          <a:srcRect b="0" l="0" r="0" t="0"/>
          <a:stretch/>
        </p:blipFill>
        <p:spPr>
          <a:xfrm>
            <a:off x="6785848" y="3576638"/>
            <a:ext cx="423505" cy="423505"/>
          </a:xfrm>
          <a:prstGeom prst="rect">
            <a:avLst/>
          </a:prstGeom>
          <a:noFill/>
          <a:ln>
            <a:noFill/>
          </a:ln>
        </p:spPr>
      </p:pic>
      <p:sp>
        <p:nvSpPr>
          <p:cNvPr id="613" name="Google Shape;613;p38"/>
          <p:cNvSpPr/>
          <p:nvPr/>
        </p:nvSpPr>
        <p:spPr>
          <a:xfrm>
            <a:off x="4980146" y="4211836"/>
            <a:ext cx="2229207" cy="278606"/>
          </a:xfrm>
          <a:prstGeom prst="rect">
            <a:avLst/>
          </a:prstGeom>
          <a:noFill/>
          <a:ln>
            <a:noFill/>
          </a:ln>
        </p:spPr>
        <p:txBody>
          <a:bodyPr anchorCtr="0" anchor="t" bIns="0" lIns="0" spcFirstLastPara="1" rIns="0" wrap="square" tIns="0">
            <a:noAutofit/>
          </a:bodyPr>
          <a:lstStyle/>
          <a:p>
            <a:pPr indent="0" lvl="0" marL="0" marR="0" rtl="1" algn="r">
              <a:lnSpc>
                <a:spcPct val="122857"/>
              </a:lnSpc>
              <a:spcBef>
                <a:spcPts val="0"/>
              </a:spcBef>
              <a:spcAft>
                <a:spcPts val="0"/>
              </a:spcAft>
              <a:buClr>
                <a:srgbClr val="384653"/>
              </a:buClr>
              <a:buSzPts val="1750"/>
              <a:buFont typeface="Barlow"/>
              <a:buNone/>
            </a:pPr>
            <a:r>
              <a:rPr b="1" i="0" lang="en-US" sz="1750" u="none" cap="none" strike="noStrike">
                <a:solidFill>
                  <a:srgbClr val="384653"/>
                </a:solidFill>
                <a:latin typeface="Barlow"/>
                <a:ea typeface="Barlow"/>
                <a:cs typeface="Barlow"/>
                <a:sym typeface="Barlow"/>
              </a:rPr>
              <a:t>عروض واتفاقيات أولية</a:t>
            </a:r>
            <a:endParaRPr b="0" i="0" sz="1750" u="none" cap="none" strike="noStrike"/>
          </a:p>
        </p:txBody>
      </p:sp>
      <p:sp>
        <p:nvSpPr>
          <p:cNvPr id="614" name="Google Shape;614;p38"/>
          <p:cNvSpPr/>
          <p:nvPr/>
        </p:nvSpPr>
        <p:spPr>
          <a:xfrm>
            <a:off x="677704" y="4592003"/>
            <a:ext cx="6531650" cy="541972"/>
          </a:xfrm>
          <a:prstGeom prst="rect">
            <a:avLst/>
          </a:prstGeom>
          <a:noFill/>
          <a:ln>
            <a:noFill/>
          </a:ln>
        </p:spPr>
        <p:txBody>
          <a:bodyPr anchorCtr="0" anchor="t" bIns="0" lIns="0" spcFirstLastPara="1" rIns="0" wrap="square" tIns="0">
            <a:noAutofit/>
          </a:bodyPr>
          <a:lstStyle/>
          <a:p>
            <a:pPr indent="0" lvl="0" marL="0" marR="0" rtl="1" algn="r">
              <a:lnSpc>
                <a:spcPct val="161538"/>
              </a:lnSpc>
              <a:spcBef>
                <a:spcPts val="0"/>
              </a:spcBef>
              <a:spcAft>
                <a:spcPts val="0"/>
              </a:spcAft>
              <a:buClr>
                <a:srgbClr val="384653"/>
              </a:buClr>
              <a:buSzPts val="1300"/>
              <a:buFont typeface="Montserrat"/>
              <a:buNone/>
            </a:pPr>
            <a:r>
              <a:rPr b="0" i="0" lang="en-US" sz="1300" u="none" cap="none" strike="noStrike">
                <a:solidFill>
                  <a:srgbClr val="384653"/>
                </a:solidFill>
                <a:latin typeface="Montserrat"/>
                <a:ea typeface="Montserrat"/>
                <a:cs typeface="Montserrat"/>
                <a:sym typeface="Montserrat"/>
              </a:rPr>
              <a:t>نسخ من العروض المبدئية أو خطابات النوايا مع الموردين الرئيسيين، مشروع عقد الإيجار، وأي اتفاقيات أخرى توضح جدية الشراكات التجارية وواقعية الأرقام المستخدمة في الدراسة.</a:t>
            </a:r>
            <a:endParaRPr b="0" i="0" sz="1300" u="none" cap="none" strike="noStrike"/>
          </a:p>
        </p:txBody>
      </p:sp>
      <p:pic>
        <p:nvPicPr>
          <p:cNvPr descr="preencoded.png" id="615" name="Google Shape;615;p38"/>
          <p:cNvPicPr preferRelativeResize="0"/>
          <p:nvPr/>
        </p:nvPicPr>
        <p:blipFill rotWithShape="1">
          <a:blip r:embed="rId7">
            <a:alphaModFix/>
          </a:blip>
          <a:srcRect b="0" l="0" r="0" t="0"/>
          <a:stretch/>
        </p:blipFill>
        <p:spPr>
          <a:xfrm>
            <a:off x="13529191" y="5743813"/>
            <a:ext cx="423505" cy="423505"/>
          </a:xfrm>
          <a:prstGeom prst="rect">
            <a:avLst/>
          </a:prstGeom>
          <a:noFill/>
          <a:ln>
            <a:noFill/>
          </a:ln>
        </p:spPr>
      </p:pic>
      <p:sp>
        <p:nvSpPr>
          <p:cNvPr id="616" name="Google Shape;616;p38"/>
          <p:cNvSpPr/>
          <p:nvPr/>
        </p:nvSpPr>
        <p:spPr>
          <a:xfrm>
            <a:off x="11723489" y="6379012"/>
            <a:ext cx="2229207" cy="278606"/>
          </a:xfrm>
          <a:prstGeom prst="rect">
            <a:avLst/>
          </a:prstGeom>
          <a:noFill/>
          <a:ln>
            <a:noFill/>
          </a:ln>
        </p:spPr>
        <p:txBody>
          <a:bodyPr anchorCtr="0" anchor="t" bIns="0" lIns="0" spcFirstLastPara="1" rIns="0" wrap="square" tIns="0">
            <a:noAutofit/>
          </a:bodyPr>
          <a:lstStyle/>
          <a:p>
            <a:pPr indent="0" lvl="0" marL="0" marR="0" rtl="1" algn="r">
              <a:lnSpc>
                <a:spcPct val="122857"/>
              </a:lnSpc>
              <a:spcBef>
                <a:spcPts val="0"/>
              </a:spcBef>
              <a:spcAft>
                <a:spcPts val="0"/>
              </a:spcAft>
              <a:buClr>
                <a:srgbClr val="384653"/>
              </a:buClr>
              <a:buSzPts val="1750"/>
              <a:buFont typeface="Barlow"/>
              <a:buNone/>
            </a:pPr>
            <a:r>
              <a:rPr b="1" i="0" lang="en-US" sz="1750" u="none" cap="none" strike="noStrike">
                <a:solidFill>
                  <a:srgbClr val="384653"/>
                </a:solidFill>
                <a:latin typeface="Barlow"/>
                <a:ea typeface="Barlow"/>
                <a:cs typeface="Barlow"/>
                <a:sym typeface="Barlow"/>
              </a:rPr>
              <a:t>صور الموقع المقترح</a:t>
            </a:r>
            <a:endParaRPr b="0" i="0" sz="1750" u="none" cap="none" strike="noStrike"/>
          </a:p>
        </p:txBody>
      </p:sp>
      <p:sp>
        <p:nvSpPr>
          <p:cNvPr id="617" name="Google Shape;617;p38"/>
          <p:cNvSpPr/>
          <p:nvPr/>
        </p:nvSpPr>
        <p:spPr>
          <a:xfrm>
            <a:off x="7421047" y="6759178"/>
            <a:ext cx="6531650" cy="541972"/>
          </a:xfrm>
          <a:prstGeom prst="rect">
            <a:avLst/>
          </a:prstGeom>
          <a:noFill/>
          <a:ln>
            <a:noFill/>
          </a:ln>
        </p:spPr>
        <p:txBody>
          <a:bodyPr anchorCtr="0" anchor="t" bIns="0" lIns="0" spcFirstLastPara="1" rIns="0" wrap="square" tIns="0">
            <a:noAutofit/>
          </a:bodyPr>
          <a:lstStyle/>
          <a:p>
            <a:pPr indent="0" lvl="0" marL="0" marR="0" rtl="1" algn="r">
              <a:lnSpc>
                <a:spcPct val="161538"/>
              </a:lnSpc>
              <a:spcBef>
                <a:spcPts val="0"/>
              </a:spcBef>
              <a:spcAft>
                <a:spcPts val="0"/>
              </a:spcAft>
              <a:buClr>
                <a:srgbClr val="384653"/>
              </a:buClr>
              <a:buSzPts val="1300"/>
              <a:buFont typeface="Montserrat"/>
              <a:buNone/>
            </a:pPr>
            <a:r>
              <a:rPr b="0" i="0" lang="en-US" sz="1300" u="none" cap="none" strike="noStrike">
                <a:solidFill>
                  <a:srgbClr val="384653"/>
                </a:solidFill>
                <a:latin typeface="Montserrat"/>
                <a:ea typeface="Montserrat"/>
                <a:cs typeface="Montserrat"/>
                <a:sym typeface="Montserrat"/>
              </a:rPr>
              <a:t>صور فوتوغرافية للموقع الفعلي من الداخل والخارج، الشارع المحيط، المنطقة، والمنافسين القريبين. هذا يعطي تصوراً واقعياً عن البيئة التجارية.</a:t>
            </a:r>
            <a:endParaRPr b="0" i="0" sz="1300" u="none" cap="none" strike="noStrike"/>
          </a:p>
        </p:txBody>
      </p:sp>
      <p:pic>
        <p:nvPicPr>
          <p:cNvPr descr="preencoded.png" id="618" name="Google Shape;618;p38"/>
          <p:cNvPicPr preferRelativeResize="0"/>
          <p:nvPr/>
        </p:nvPicPr>
        <p:blipFill rotWithShape="1">
          <a:blip r:embed="rId8">
            <a:alphaModFix/>
          </a:blip>
          <a:srcRect b="0" l="0" r="0" t="0"/>
          <a:stretch/>
        </p:blipFill>
        <p:spPr>
          <a:xfrm>
            <a:off x="6785848" y="5743813"/>
            <a:ext cx="423505" cy="423505"/>
          </a:xfrm>
          <a:prstGeom prst="rect">
            <a:avLst/>
          </a:prstGeom>
          <a:noFill/>
          <a:ln>
            <a:noFill/>
          </a:ln>
        </p:spPr>
      </p:pic>
      <p:sp>
        <p:nvSpPr>
          <p:cNvPr id="619" name="Google Shape;619;p38"/>
          <p:cNvSpPr/>
          <p:nvPr/>
        </p:nvSpPr>
        <p:spPr>
          <a:xfrm>
            <a:off x="4757618" y="6379012"/>
            <a:ext cx="2451735" cy="278606"/>
          </a:xfrm>
          <a:prstGeom prst="rect">
            <a:avLst/>
          </a:prstGeom>
          <a:noFill/>
          <a:ln>
            <a:noFill/>
          </a:ln>
        </p:spPr>
        <p:txBody>
          <a:bodyPr anchorCtr="0" anchor="t" bIns="0" lIns="0" spcFirstLastPara="1" rIns="0" wrap="square" tIns="0">
            <a:noAutofit/>
          </a:bodyPr>
          <a:lstStyle/>
          <a:p>
            <a:pPr indent="0" lvl="0" marL="0" marR="0" rtl="1" algn="r">
              <a:lnSpc>
                <a:spcPct val="122857"/>
              </a:lnSpc>
              <a:spcBef>
                <a:spcPts val="0"/>
              </a:spcBef>
              <a:spcAft>
                <a:spcPts val="0"/>
              </a:spcAft>
              <a:buClr>
                <a:srgbClr val="384653"/>
              </a:buClr>
              <a:buSzPts val="1750"/>
              <a:buFont typeface="Barlow"/>
              <a:buNone/>
            </a:pPr>
            <a:r>
              <a:rPr b="1" i="0" lang="en-US" sz="1750" u="none" cap="none" strike="noStrike">
                <a:solidFill>
                  <a:srgbClr val="384653"/>
                </a:solidFill>
                <a:latin typeface="Barlow"/>
                <a:ea typeface="Barlow"/>
                <a:cs typeface="Barlow"/>
                <a:sym typeface="Barlow"/>
              </a:rPr>
              <a:t>بيانات السوق والاستطلاعات</a:t>
            </a:r>
            <a:endParaRPr b="0" i="0" sz="1750" u="none" cap="none" strike="noStrike"/>
          </a:p>
        </p:txBody>
      </p:sp>
      <p:sp>
        <p:nvSpPr>
          <p:cNvPr id="620" name="Google Shape;620;p38"/>
          <p:cNvSpPr/>
          <p:nvPr/>
        </p:nvSpPr>
        <p:spPr>
          <a:xfrm>
            <a:off x="677704" y="6759178"/>
            <a:ext cx="6531650" cy="541972"/>
          </a:xfrm>
          <a:prstGeom prst="rect">
            <a:avLst/>
          </a:prstGeom>
          <a:noFill/>
          <a:ln>
            <a:noFill/>
          </a:ln>
        </p:spPr>
        <p:txBody>
          <a:bodyPr anchorCtr="0" anchor="t" bIns="0" lIns="0" spcFirstLastPara="1" rIns="0" wrap="square" tIns="0">
            <a:noAutofit/>
          </a:bodyPr>
          <a:lstStyle/>
          <a:p>
            <a:pPr indent="0" lvl="0" marL="0" marR="0" rtl="1" algn="r">
              <a:lnSpc>
                <a:spcPct val="161538"/>
              </a:lnSpc>
              <a:spcBef>
                <a:spcPts val="0"/>
              </a:spcBef>
              <a:spcAft>
                <a:spcPts val="0"/>
              </a:spcAft>
              <a:buClr>
                <a:srgbClr val="384653"/>
              </a:buClr>
              <a:buSzPts val="1300"/>
              <a:buFont typeface="Montserrat"/>
              <a:buNone/>
            </a:pPr>
            <a:r>
              <a:rPr b="0" i="0" lang="en-US" sz="1300" u="none" cap="none" strike="noStrike">
                <a:solidFill>
                  <a:srgbClr val="384653"/>
                </a:solidFill>
                <a:latin typeface="Montserrat"/>
                <a:ea typeface="Montserrat"/>
                <a:cs typeface="Montserrat"/>
                <a:sym typeface="Montserrat"/>
              </a:rPr>
              <a:t>نتائج أي استطلاعات ميدانية تم إجراؤها على سكان المنطقة، إحصائيات سكانية، بيانات عن المنافسين، وأي تقارير سوقية ذات صلة تدعم الافتراضات المستخدمة في الدراسة.</a:t>
            </a:r>
            <a:endParaRPr b="0" i="0" sz="1300" u="none" cap="none" strike="noStrike"/>
          </a:p>
        </p:txBody>
      </p:sp>
      <p:sp>
        <p:nvSpPr>
          <p:cNvPr id="621" name="Google Shape;621;p38"/>
          <p:cNvSpPr/>
          <p:nvPr/>
        </p:nvSpPr>
        <p:spPr>
          <a:xfrm>
            <a:off x="677704" y="7491651"/>
            <a:ext cx="13274993" cy="270986"/>
          </a:xfrm>
          <a:prstGeom prst="rect">
            <a:avLst/>
          </a:prstGeom>
          <a:noFill/>
          <a:ln>
            <a:noFill/>
          </a:ln>
        </p:spPr>
        <p:txBody>
          <a:bodyPr anchorCtr="0" anchor="t" bIns="0" lIns="0" spcFirstLastPara="1" rIns="0" wrap="square" tIns="0">
            <a:noAutofit/>
          </a:bodyPr>
          <a:lstStyle/>
          <a:p>
            <a:pPr indent="0" lvl="0" marL="0" marR="0" rtl="1" algn="r">
              <a:lnSpc>
                <a:spcPct val="161538"/>
              </a:lnSpc>
              <a:spcBef>
                <a:spcPts val="0"/>
              </a:spcBef>
              <a:spcAft>
                <a:spcPts val="0"/>
              </a:spcAft>
              <a:buClr>
                <a:srgbClr val="384653"/>
              </a:buClr>
              <a:buSzPts val="1300"/>
              <a:buFont typeface="Montserrat"/>
              <a:buNone/>
            </a:pPr>
            <a:r>
              <a:rPr b="0" i="0" lang="en-US" sz="1300" u="none" cap="none" strike="noStrike">
                <a:solidFill>
                  <a:srgbClr val="384653"/>
                </a:solidFill>
                <a:latin typeface="Montserrat"/>
                <a:ea typeface="Montserrat"/>
                <a:cs typeface="Montserrat"/>
                <a:sym typeface="Montserrat"/>
              </a:rPr>
              <a:t>تجعل هذه الملاحق دراسة الجدوى أكثر مصداقية واحترافية، وتساعد المستثمرين أو البنوك على اتخاذ قرارات واثقة. كما أنها تصبح مرجعاً عملياً أثناء التنفيذ الفعلي للمشروع.</a:t>
            </a:r>
            <a:endParaRPr b="0" i="0" sz="1300" u="none" cap="none" strike="noStrike"/>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9"/>
          <p:cNvSpPr/>
          <p:nvPr/>
        </p:nvSpPr>
        <p:spPr>
          <a:xfrm>
            <a:off x="8883253" y="805101"/>
            <a:ext cx="4988838" cy="62353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3900"/>
              <a:buFont typeface="Barlow"/>
              <a:buNone/>
            </a:pPr>
            <a:r>
              <a:rPr b="1" i="0" lang="en-US" sz="3900" u="none" cap="none" strike="noStrike">
                <a:solidFill>
                  <a:srgbClr val="2E3C4E"/>
                </a:solidFill>
                <a:latin typeface="Barlow"/>
                <a:ea typeface="Barlow"/>
                <a:cs typeface="Barlow"/>
                <a:sym typeface="Barlow"/>
              </a:rPr>
              <a:t>ابدأ رحلتك الآن</a:t>
            </a:r>
            <a:endParaRPr b="0" i="0" sz="3900" u="none" cap="none" strike="noStrike"/>
          </a:p>
        </p:txBody>
      </p:sp>
      <p:sp>
        <p:nvSpPr>
          <p:cNvPr id="628" name="Google Shape;628;p39"/>
          <p:cNvSpPr/>
          <p:nvPr/>
        </p:nvSpPr>
        <p:spPr>
          <a:xfrm>
            <a:off x="10594419" y="2092047"/>
            <a:ext cx="2993350" cy="374094"/>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2E3C4E"/>
              </a:buClr>
              <a:buSzPts val="2350"/>
              <a:buFont typeface="Barlow"/>
              <a:buNone/>
            </a:pPr>
            <a:r>
              <a:rPr b="1" i="0" lang="en-US" sz="2350" u="none" cap="none" strike="noStrike">
                <a:solidFill>
                  <a:srgbClr val="2E3C4E"/>
                </a:solidFill>
                <a:latin typeface="Barlow"/>
                <a:ea typeface="Barlow"/>
                <a:cs typeface="Barlow"/>
                <a:sym typeface="Barlow"/>
              </a:rPr>
              <a:t>من الحلم إلى الواقع</a:t>
            </a:r>
            <a:endParaRPr b="0" i="0" sz="2350" u="none" cap="none" strike="noStrike"/>
          </a:p>
        </p:txBody>
      </p:sp>
      <p:sp>
        <p:nvSpPr>
          <p:cNvPr id="629" name="Google Shape;629;p39"/>
          <p:cNvSpPr/>
          <p:nvPr/>
        </p:nvSpPr>
        <p:spPr>
          <a:xfrm>
            <a:off x="758309" y="2750463"/>
            <a:ext cx="12829461"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0" i="0" lang="en-US" sz="1450" u="none" cap="none" strike="noStrike">
                <a:solidFill>
                  <a:srgbClr val="384653"/>
                </a:solidFill>
                <a:latin typeface="Montserrat"/>
                <a:ea typeface="Montserrat"/>
                <a:cs typeface="Montserrat"/>
                <a:sym typeface="Montserrat"/>
              </a:rPr>
              <a:t>لقد استعرضنا معاً خارطة طريق كاملة لبناء مشروع سوبر ماركت ناجح، من الفكرة الأولى حتى الافتتاح والتشغيل. هذا القالب هو بوصلتك العملية.</a:t>
            </a:r>
            <a:endParaRPr b="0" i="0" sz="1450" u="none" cap="none" strike="noStrike"/>
          </a:p>
        </p:txBody>
      </p:sp>
      <p:sp>
        <p:nvSpPr>
          <p:cNvPr id="630" name="Google Shape;630;p39"/>
          <p:cNvSpPr/>
          <p:nvPr/>
        </p:nvSpPr>
        <p:spPr>
          <a:xfrm>
            <a:off x="13849231" y="1807726"/>
            <a:ext cx="22860" cy="1459230"/>
          </a:xfrm>
          <a:prstGeom prst="rect">
            <a:avLst/>
          </a:prstGeom>
          <a:solidFill>
            <a:srgbClr val="75BA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9"/>
          <p:cNvSpPr/>
          <p:nvPr/>
        </p:nvSpPr>
        <p:spPr>
          <a:xfrm>
            <a:off x="4589621" y="3669744"/>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1950"/>
              <a:buFont typeface="Barlow"/>
              <a:buNone/>
            </a:pPr>
            <a:r>
              <a:rPr b="1" i="0" lang="en-US" sz="1950" u="none" cap="none" strike="noStrike">
                <a:solidFill>
                  <a:srgbClr val="2E3C4E"/>
                </a:solidFill>
                <a:latin typeface="Barlow"/>
                <a:ea typeface="Barlow"/>
                <a:cs typeface="Barlow"/>
                <a:sym typeface="Barlow"/>
              </a:rPr>
              <a:t>المبادئ الذهبية للنجاح</a:t>
            </a:r>
            <a:endParaRPr b="0" i="0" sz="1950" u="none" cap="none" strike="noStrike"/>
          </a:p>
        </p:txBody>
      </p:sp>
      <p:sp>
        <p:nvSpPr>
          <p:cNvPr id="632" name="Google Shape;632;p39"/>
          <p:cNvSpPr/>
          <p:nvPr/>
        </p:nvSpPr>
        <p:spPr>
          <a:xfrm>
            <a:off x="758309" y="4170998"/>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Montserrat"/>
                <a:ea typeface="Montserrat"/>
                <a:cs typeface="Montserrat"/>
                <a:sym typeface="Montserrat"/>
              </a:rPr>
              <a:t>التخطيط الدقيق:</a:t>
            </a:r>
            <a:r>
              <a:rPr b="0" i="0" lang="en-US" sz="1450" u="none" cap="none" strike="noStrike">
                <a:solidFill>
                  <a:srgbClr val="384653"/>
                </a:solidFill>
                <a:latin typeface="Montserrat"/>
                <a:ea typeface="Montserrat"/>
                <a:cs typeface="Montserrat"/>
                <a:sym typeface="Montserrat"/>
              </a:rPr>
              <a:t> لا تستعجل، خذ وقتك في إعداد دراسة جدوى شاملة</a:t>
            </a:r>
            <a:endParaRPr b="0" i="0" sz="1450" u="none" cap="none" strike="noStrike"/>
          </a:p>
        </p:txBody>
      </p:sp>
      <p:sp>
        <p:nvSpPr>
          <p:cNvPr id="633" name="Google Shape;633;p39"/>
          <p:cNvSpPr/>
          <p:nvPr/>
        </p:nvSpPr>
        <p:spPr>
          <a:xfrm>
            <a:off x="758309" y="4540568"/>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Montserrat"/>
                <a:ea typeface="Montserrat"/>
                <a:cs typeface="Montserrat"/>
                <a:sym typeface="Montserrat"/>
              </a:rPr>
              <a:t>الواقعية المالية:</a:t>
            </a:r>
            <a:r>
              <a:rPr b="0" i="0" lang="en-US" sz="1450" u="none" cap="none" strike="noStrike">
                <a:solidFill>
                  <a:srgbClr val="384653"/>
                </a:solidFill>
                <a:latin typeface="Montserrat"/>
                <a:ea typeface="Montserrat"/>
                <a:cs typeface="Montserrat"/>
                <a:sym typeface="Montserrat"/>
              </a:rPr>
              <a:t> كن محافظاً في تقديراتك، وضع احتياطي للطوارئ</a:t>
            </a:r>
            <a:endParaRPr b="0" i="0" sz="1450" u="none" cap="none" strike="noStrike"/>
          </a:p>
        </p:txBody>
      </p:sp>
      <p:sp>
        <p:nvSpPr>
          <p:cNvPr id="634" name="Google Shape;634;p39"/>
          <p:cNvSpPr/>
          <p:nvPr/>
        </p:nvSpPr>
        <p:spPr>
          <a:xfrm>
            <a:off x="758309" y="4910138"/>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Montserrat"/>
                <a:ea typeface="Montserrat"/>
                <a:cs typeface="Montserrat"/>
                <a:sym typeface="Montserrat"/>
              </a:rPr>
              <a:t>فهم السوق:</a:t>
            </a:r>
            <a:r>
              <a:rPr b="0" i="0" lang="en-US" sz="1450" u="none" cap="none" strike="noStrike">
                <a:solidFill>
                  <a:srgbClr val="384653"/>
                </a:solidFill>
                <a:latin typeface="Montserrat"/>
                <a:ea typeface="Montserrat"/>
                <a:cs typeface="Montserrat"/>
                <a:sym typeface="Montserrat"/>
              </a:rPr>
              <a:t> اعرف عملاءك ومنافسيك بعمق قبل أي استثمار</a:t>
            </a:r>
            <a:endParaRPr b="0" i="0" sz="1450" u="none" cap="none" strike="noStrike"/>
          </a:p>
        </p:txBody>
      </p:sp>
      <p:sp>
        <p:nvSpPr>
          <p:cNvPr id="635" name="Google Shape;635;p39"/>
          <p:cNvSpPr/>
          <p:nvPr/>
        </p:nvSpPr>
        <p:spPr>
          <a:xfrm>
            <a:off x="758309" y="5279708"/>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Montserrat"/>
                <a:ea typeface="Montserrat"/>
                <a:cs typeface="Montserrat"/>
                <a:sym typeface="Montserrat"/>
              </a:rPr>
              <a:t>الجودة والخدمة:</a:t>
            </a:r>
            <a:r>
              <a:rPr b="0" i="0" lang="en-US" sz="1450" u="none" cap="none" strike="noStrike">
                <a:solidFill>
                  <a:srgbClr val="384653"/>
                </a:solidFill>
                <a:latin typeface="Montserrat"/>
                <a:ea typeface="Montserrat"/>
                <a:cs typeface="Montserrat"/>
                <a:sym typeface="Montserrat"/>
              </a:rPr>
              <a:t> هما أساس الولاء والنمو المستدام</a:t>
            </a:r>
            <a:endParaRPr b="0" i="0" sz="1450" u="none" cap="none" strike="noStrike"/>
          </a:p>
        </p:txBody>
      </p:sp>
      <p:sp>
        <p:nvSpPr>
          <p:cNvPr id="636" name="Google Shape;636;p39"/>
          <p:cNvSpPr/>
          <p:nvPr/>
        </p:nvSpPr>
        <p:spPr>
          <a:xfrm>
            <a:off x="758309" y="5649278"/>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Montserrat"/>
                <a:ea typeface="Montserrat"/>
                <a:cs typeface="Montserrat"/>
                <a:sym typeface="Montserrat"/>
              </a:rPr>
              <a:t>المرونة والتطوير:</a:t>
            </a:r>
            <a:r>
              <a:rPr b="0" i="0" lang="en-US" sz="1450" u="none" cap="none" strike="noStrike">
                <a:solidFill>
                  <a:srgbClr val="384653"/>
                </a:solidFill>
                <a:latin typeface="Montserrat"/>
                <a:ea typeface="Montserrat"/>
                <a:cs typeface="Montserrat"/>
                <a:sym typeface="Montserrat"/>
              </a:rPr>
              <a:t> كن مستعداً للتكيف مع التغيرات</a:t>
            </a:r>
            <a:endParaRPr b="0" i="0" sz="1450" u="none" cap="none" strike="noStrike"/>
          </a:p>
        </p:txBody>
      </p:sp>
      <p:sp>
        <p:nvSpPr>
          <p:cNvPr id="637" name="Google Shape;637;p39"/>
          <p:cNvSpPr/>
          <p:nvPr/>
        </p:nvSpPr>
        <p:spPr>
          <a:xfrm>
            <a:off x="11385352" y="3669744"/>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1950"/>
              <a:buFont typeface="Barlow"/>
              <a:buNone/>
            </a:pPr>
            <a:r>
              <a:rPr b="1" i="0" lang="en-US" sz="1950" u="none" cap="none" strike="noStrike">
                <a:solidFill>
                  <a:srgbClr val="2E3C4E"/>
                </a:solidFill>
                <a:latin typeface="Barlow"/>
                <a:ea typeface="Barlow"/>
                <a:cs typeface="Barlow"/>
                <a:sym typeface="Barlow"/>
              </a:rPr>
              <a:t>الخطوة التالية</a:t>
            </a:r>
            <a:endParaRPr b="0" i="0" sz="1950" u="none" cap="none" strike="noStrike"/>
          </a:p>
        </p:txBody>
      </p:sp>
      <p:sp>
        <p:nvSpPr>
          <p:cNvPr id="638" name="Google Shape;638;p39"/>
          <p:cNvSpPr/>
          <p:nvPr/>
        </p:nvSpPr>
        <p:spPr>
          <a:xfrm>
            <a:off x="7554039" y="4170998"/>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0" i="0" lang="en-US" sz="1450" u="none" cap="none" strike="noStrike">
                <a:solidFill>
                  <a:srgbClr val="384653"/>
                </a:solidFill>
                <a:latin typeface="Montserrat"/>
                <a:ea typeface="Montserrat"/>
                <a:cs typeface="Montserrat"/>
                <a:sym typeface="Montserrat"/>
              </a:rPr>
              <a:t>الآن بعد أن أصبحت تمتلك الإطار الكامل، حان وقت العمل:</a:t>
            </a:r>
            <a:endParaRPr b="0" i="0" sz="1450" u="none" cap="none" strike="noStrike"/>
          </a:p>
        </p:txBody>
      </p:sp>
      <p:sp>
        <p:nvSpPr>
          <p:cNvPr id="639" name="Google Shape;639;p39"/>
          <p:cNvSpPr/>
          <p:nvPr/>
        </p:nvSpPr>
        <p:spPr>
          <a:xfrm>
            <a:off x="7554039" y="4644866"/>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Calibri"/>
              <a:buAutoNum type="arabicPeriod"/>
            </a:pPr>
            <a:r>
              <a:rPr b="0" i="0" lang="en-US" sz="1450" u="none" cap="none" strike="noStrike">
                <a:solidFill>
                  <a:srgbClr val="384653"/>
                </a:solidFill>
                <a:latin typeface="Montserrat"/>
                <a:ea typeface="Montserrat"/>
                <a:cs typeface="Montserrat"/>
                <a:sym typeface="Montserrat"/>
              </a:rPr>
              <a:t>حدد الموقع المثالي بعناية</a:t>
            </a:r>
            <a:endParaRPr b="0" i="0" sz="1450" u="none" cap="none" strike="noStrike"/>
          </a:p>
        </p:txBody>
      </p:sp>
      <p:sp>
        <p:nvSpPr>
          <p:cNvPr id="640" name="Google Shape;640;p39"/>
          <p:cNvSpPr/>
          <p:nvPr/>
        </p:nvSpPr>
        <p:spPr>
          <a:xfrm>
            <a:off x="7554039" y="5014436"/>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Calibri"/>
              <a:buAutoNum type="arabicPeriod" startAt="2"/>
            </a:pPr>
            <a:r>
              <a:rPr b="0" i="0" lang="en-US" sz="1450" u="none" cap="none" strike="noStrike">
                <a:solidFill>
                  <a:srgbClr val="384653"/>
                </a:solidFill>
                <a:latin typeface="Montserrat"/>
                <a:ea typeface="Montserrat"/>
                <a:cs typeface="Montserrat"/>
                <a:sym typeface="Montserrat"/>
              </a:rPr>
              <a:t>احسب تكاليفك بدقة وواقعية</a:t>
            </a:r>
            <a:endParaRPr b="0" i="0" sz="1450" u="none" cap="none" strike="noStrike"/>
          </a:p>
        </p:txBody>
      </p:sp>
      <p:sp>
        <p:nvSpPr>
          <p:cNvPr id="641" name="Google Shape;641;p39"/>
          <p:cNvSpPr/>
          <p:nvPr/>
        </p:nvSpPr>
        <p:spPr>
          <a:xfrm>
            <a:off x="7554039" y="5384006"/>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Calibri"/>
              <a:buAutoNum type="arabicPeriod" startAt="3"/>
            </a:pPr>
            <a:r>
              <a:rPr b="0" i="0" lang="en-US" sz="1450" u="none" cap="none" strike="noStrike">
                <a:solidFill>
                  <a:srgbClr val="384653"/>
                </a:solidFill>
                <a:latin typeface="Montserrat"/>
                <a:ea typeface="Montserrat"/>
                <a:cs typeface="Montserrat"/>
                <a:sym typeface="Montserrat"/>
              </a:rPr>
              <a:t>ابدأ بالإجراءات النظامية مبكراً</a:t>
            </a:r>
            <a:endParaRPr b="0" i="0" sz="1450" u="none" cap="none" strike="noStrike"/>
          </a:p>
        </p:txBody>
      </p:sp>
      <p:sp>
        <p:nvSpPr>
          <p:cNvPr id="642" name="Google Shape;642;p39"/>
          <p:cNvSpPr/>
          <p:nvPr/>
        </p:nvSpPr>
        <p:spPr>
          <a:xfrm>
            <a:off x="7554039" y="5753576"/>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Calibri"/>
              <a:buAutoNum type="arabicPeriod" startAt="4"/>
            </a:pPr>
            <a:r>
              <a:rPr b="0" i="0" lang="en-US" sz="1450" u="none" cap="none" strike="noStrike">
                <a:solidFill>
                  <a:srgbClr val="384653"/>
                </a:solidFill>
                <a:latin typeface="Montserrat"/>
                <a:ea typeface="Montserrat"/>
                <a:cs typeface="Montserrat"/>
                <a:sym typeface="Montserrat"/>
              </a:rPr>
              <a:t>بنِ علاقات قوية مع موردين موثوقين</a:t>
            </a:r>
            <a:endParaRPr b="0" i="0" sz="1450" u="none" cap="none" strike="noStrike"/>
          </a:p>
        </p:txBody>
      </p:sp>
      <p:sp>
        <p:nvSpPr>
          <p:cNvPr id="643" name="Google Shape;643;p39"/>
          <p:cNvSpPr/>
          <p:nvPr/>
        </p:nvSpPr>
        <p:spPr>
          <a:xfrm>
            <a:off x="7554039" y="6123146"/>
            <a:ext cx="6325672"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Calibri"/>
              <a:buAutoNum type="arabicPeriod" startAt="5"/>
            </a:pPr>
            <a:r>
              <a:rPr b="0" i="0" lang="en-US" sz="1450" u="none" cap="none" strike="noStrike">
                <a:solidFill>
                  <a:srgbClr val="384653"/>
                </a:solidFill>
                <a:latin typeface="Montserrat"/>
                <a:ea typeface="Montserrat"/>
                <a:cs typeface="Montserrat"/>
                <a:sym typeface="Montserrat"/>
              </a:rPr>
              <a:t>ركز على التميز في الخدمة منذ اليوم الأول</a:t>
            </a:r>
            <a:endParaRPr b="0" i="0" sz="1450" u="none" cap="none" strike="noStrike"/>
          </a:p>
        </p:txBody>
      </p:sp>
      <p:sp>
        <p:nvSpPr>
          <p:cNvPr id="644" name="Google Shape;644;p39"/>
          <p:cNvSpPr/>
          <p:nvPr/>
        </p:nvSpPr>
        <p:spPr>
          <a:xfrm>
            <a:off x="758309" y="6800739"/>
            <a:ext cx="13113782" cy="31313"/>
          </a:xfrm>
          <a:prstGeom prst="rect">
            <a:avLst/>
          </a:prstGeom>
          <a:solidFill>
            <a:srgbClr val="38465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9"/>
          <p:cNvSpPr/>
          <p:nvPr/>
        </p:nvSpPr>
        <p:spPr>
          <a:xfrm>
            <a:off x="758309" y="7045285"/>
            <a:ext cx="13113782" cy="379095"/>
          </a:xfrm>
          <a:prstGeom prst="rect">
            <a:avLst/>
          </a:prstGeom>
          <a:noFill/>
          <a:ln>
            <a:noFill/>
          </a:ln>
        </p:spPr>
        <p:txBody>
          <a:bodyPr anchorCtr="0" anchor="t" bIns="0" lIns="0" spcFirstLastPara="1" rIns="0" wrap="square" tIns="0">
            <a:noAutofit/>
          </a:bodyPr>
          <a:lstStyle/>
          <a:p>
            <a:pPr indent="0" lvl="0" marL="0" marR="0" rtl="1" algn="ctr">
              <a:lnSpc>
                <a:spcPct val="159459"/>
              </a:lnSpc>
              <a:spcBef>
                <a:spcPts val="0"/>
              </a:spcBef>
              <a:spcAft>
                <a:spcPts val="0"/>
              </a:spcAft>
              <a:buClr>
                <a:srgbClr val="384653"/>
              </a:buClr>
              <a:buSzPts val="1850"/>
              <a:buFont typeface="Montserrat"/>
              <a:buNone/>
            </a:pPr>
            <a:r>
              <a:rPr b="0" i="0" lang="en-US" sz="1850" u="none" cap="none" strike="noStrike">
                <a:solidFill>
                  <a:srgbClr val="384653"/>
                </a:solidFill>
                <a:latin typeface="Montserrat"/>
                <a:ea typeface="Montserrat"/>
                <a:cs typeface="Montserrat"/>
                <a:sym typeface="Montserrat"/>
              </a:rPr>
              <a:t>نجاح مشروعك يبدأ بخطوة واثقة، مدعومة بتخطيط محكم ورؤية واضحة. بالتوفيق في رحلتك الريادية!</a:t>
            </a:r>
            <a:endParaRPr b="0" i="0" sz="1850" u="none" cap="none" strike="noStrike"/>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3"/>
          <p:cNvSpPr/>
          <p:nvPr/>
        </p:nvSpPr>
        <p:spPr>
          <a:xfrm>
            <a:off x="5099829" y="941425"/>
            <a:ext cx="8772300" cy="62340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3900"/>
              <a:buFont typeface="Barlow"/>
              <a:buNone/>
            </a:pPr>
            <a:r>
              <a:rPr b="1" i="0" lang="en-US" sz="3900" u="none" cap="none" strike="noStrike">
                <a:solidFill>
                  <a:srgbClr val="2E3C4E"/>
                </a:solidFill>
                <a:latin typeface="IBM Plex Sans Arabic"/>
                <a:ea typeface="IBM Plex Sans Arabic"/>
                <a:cs typeface="IBM Plex Sans Arabic"/>
                <a:sym typeface="IBM Plex Sans Arabic"/>
              </a:rPr>
              <a:t>العناصر الأساسية لدراسة الجدوى</a:t>
            </a:r>
            <a:endParaRPr i="0" sz="3900" u="none" cap="none" strike="noStrike">
              <a:latin typeface="IBM Plex Sans Arabic"/>
              <a:ea typeface="IBM Plex Sans Arabic"/>
              <a:cs typeface="IBM Plex Sans Arabic"/>
              <a:sym typeface="IBM Plex Sans Arabic"/>
            </a:endParaRPr>
          </a:p>
        </p:txBody>
      </p:sp>
      <p:sp>
        <p:nvSpPr>
          <p:cNvPr id="82" name="Google Shape;82;p23"/>
          <p:cNvSpPr/>
          <p:nvPr/>
        </p:nvSpPr>
        <p:spPr>
          <a:xfrm>
            <a:off x="758309" y="1944053"/>
            <a:ext cx="1311378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تحتوي دراسة جدوى سوبر ماركت احترافية على ستة عشر عنصراً رئيسياً، كل منها يمثل ركيزة أساسية لفهم المشروع من جميع جوانبه المالية والتشغيلية والتسويقية.</a:t>
            </a:r>
            <a:endParaRPr i="0" sz="1450" u="none" cap="none" strike="noStrike">
              <a:latin typeface="IBM Plex Sans Arabic"/>
              <a:ea typeface="IBM Plex Sans Arabic"/>
              <a:cs typeface="IBM Plex Sans Arabic"/>
              <a:sym typeface="IBM Plex Sans Arabic"/>
            </a:endParaRPr>
          </a:p>
        </p:txBody>
      </p:sp>
      <p:sp>
        <p:nvSpPr>
          <p:cNvPr id="83" name="Google Shape;83;p23"/>
          <p:cNvSpPr/>
          <p:nvPr/>
        </p:nvSpPr>
        <p:spPr>
          <a:xfrm>
            <a:off x="13682543" y="2460546"/>
            <a:ext cx="189548" cy="236934"/>
          </a:xfrm>
          <a:prstGeom prst="rect">
            <a:avLst/>
          </a:prstGeom>
          <a:noFill/>
          <a:ln>
            <a:noFill/>
          </a:ln>
        </p:spPr>
        <p:txBody>
          <a:bodyPr anchorCtr="0" anchor="t" bIns="0" lIns="0" spcFirstLastPara="1" rIns="0" wrap="square" tIns="0">
            <a:noAutofit/>
          </a:bodyPr>
          <a:lstStyle/>
          <a:p>
            <a:pPr indent="0" lvl="0" marL="0" marR="0" rtl="1" algn="l">
              <a:lnSpc>
                <a:spcPct val="162068"/>
              </a:lnSpc>
              <a:spcBef>
                <a:spcPts val="0"/>
              </a:spcBef>
              <a:spcAft>
                <a:spcPts val="0"/>
              </a:spcAft>
              <a:buClr>
                <a:srgbClr val="384653"/>
              </a:buClr>
              <a:buSzPts val="1450"/>
              <a:buFont typeface="Barlow"/>
              <a:buNone/>
            </a:pPr>
            <a:r>
              <a:rPr b="0" i="0" lang="en-US" sz="1450" u="none" cap="none" strike="noStrike">
                <a:solidFill>
                  <a:srgbClr val="384653"/>
                </a:solidFill>
                <a:latin typeface="Barlow"/>
                <a:ea typeface="Barlow"/>
                <a:cs typeface="Barlow"/>
                <a:sym typeface="Barlow"/>
              </a:rPr>
              <a:t>01</a:t>
            </a:r>
            <a:endParaRPr b="0" i="0" sz="1450" u="none" cap="none" strike="noStrike"/>
          </a:p>
        </p:txBody>
      </p:sp>
      <p:pic>
        <p:nvPicPr>
          <p:cNvPr descr="preencoded.png" id="84" name="Google Shape;84;p23"/>
          <p:cNvPicPr preferRelativeResize="0"/>
          <p:nvPr/>
        </p:nvPicPr>
        <p:blipFill rotWithShape="1">
          <a:blip r:embed="rId3">
            <a:alphaModFix/>
          </a:blip>
          <a:srcRect b="0" l="0" r="0" t="0"/>
          <a:stretch/>
        </p:blipFill>
        <p:spPr>
          <a:xfrm>
            <a:off x="7409974" y="2759869"/>
            <a:ext cx="6462117" cy="22860"/>
          </a:xfrm>
          <a:prstGeom prst="rect">
            <a:avLst/>
          </a:prstGeom>
          <a:noFill/>
          <a:ln>
            <a:noFill/>
          </a:ln>
        </p:spPr>
      </p:pic>
      <p:sp>
        <p:nvSpPr>
          <p:cNvPr id="85" name="Google Shape;85;p23"/>
          <p:cNvSpPr/>
          <p:nvPr/>
        </p:nvSpPr>
        <p:spPr>
          <a:xfrm>
            <a:off x="11332250" y="2900363"/>
            <a:ext cx="2539841"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الغلاف والملخص التنفيذي</a:t>
            </a:r>
            <a:endParaRPr i="0" sz="1950" u="none" cap="none" strike="noStrike">
              <a:latin typeface="IBM Plex Sans Arabic"/>
              <a:ea typeface="IBM Plex Sans Arabic"/>
              <a:cs typeface="IBM Plex Sans Arabic"/>
              <a:sym typeface="IBM Plex Sans Arabic"/>
            </a:endParaRPr>
          </a:p>
        </p:txBody>
      </p:sp>
      <p:sp>
        <p:nvSpPr>
          <p:cNvPr id="86" name="Google Shape;86;p23"/>
          <p:cNvSpPr/>
          <p:nvPr/>
        </p:nvSpPr>
        <p:spPr>
          <a:xfrm>
            <a:off x="7409974" y="3325773"/>
            <a:ext cx="6462117"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البوابة الأولى للمشروع</a:t>
            </a:r>
            <a:endParaRPr i="0" sz="1450" u="none" cap="none" strike="noStrike">
              <a:latin typeface="IBM Plex Sans Arabic"/>
              <a:ea typeface="IBM Plex Sans Arabic"/>
              <a:cs typeface="IBM Plex Sans Arabic"/>
              <a:sym typeface="IBM Plex Sans Arabic"/>
            </a:endParaRPr>
          </a:p>
        </p:txBody>
      </p:sp>
      <p:sp>
        <p:nvSpPr>
          <p:cNvPr id="87" name="Google Shape;87;p23"/>
          <p:cNvSpPr/>
          <p:nvPr/>
        </p:nvSpPr>
        <p:spPr>
          <a:xfrm>
            <a:off x="6679246" y="2460550"/>
            <a:ext cx="541200" cy="237000"/>
          </a:xfrm>
          <a:prstGeom prst="rect">
            <a:avLst/>
          </a:prstGeom>
          <a:noFill/>
          <a:ln>
            <a:noFill/>
          </a:ln>
        </p:spPr>
        <p:txBody>
          <a:bodyPr anchorCtr="0" anchor="t" bIns="0" lIns="0" spcFirstLastPara="1" rIns="0" wrap="square" tIns="0">
            <a:noAutofit/>
          </a:bodyPr>
          <a:lstStyle/>
          <a:p>
            <a:pPr indent="0" lvl="0" marL="0" marR="0" rtl="1" algn="l">
              <a:lnSpc>
                <a:spcPct val="162068"/>
              </a:lnSpc>
              <a:spcBef>
                <a:spcPts val="0"/>
              </a:spcBef>
              <a:spcAft>
                <a:spcPts val="0"/>
              </a:spcAft>
              <a:buClr>
                <a:srgbClr val="384653"/>
              </a:buClr>
              <a:buSzPts val="1450"/>
              <a:buFont typeface="Barlow"/>
              <a:buNone/>
            </a:pPr>
            <a:r>
              <a:rPr b="0" i="0" lang="en-US" sz="1450" u="none" cap="none" strike="noStrike">
                <a:solidFill>
                  <a:srgbClr val="384653"/>
                </a:solidFill>
                <a:latin typeface="Barlow"/>
                <a:ea typeface="Barlow"/>
                <a:cs typeface="Barlow"/>
                <a:sym typeface="Barlow"/>
              </a:rPr>
              <a:t>02</a:t>
            </a:r>
            <a:endParaRPr b="0" i="0" sz="1450" u="none" cap="none" strike="noStrike"/>
          </a:p>
        </p:txBody>
      </p:sp>
      <p:pic>
        <p:nvPicPr>
          <p:cNvPr descr="preencoded.png" id="88" name="Google Shape;88;p23"/>
          <p:cNvPicPr preferRelativeResize="0"/>
          <p:nvPr/>
        </p:nvPicPr>
        <p:blipFill rotWithShape="1">
          <a:blip r:embed="rId3">
            <a:alphaModFix/>
          </a:blip>
          <a:srcRect b="0" l="0" r="0" t="0"/>
          <a:stretch/>
        </p:blipFill>
        <p:spPr>
          <a:xfrm>
            <a:off x="758309" y="2759869"/>
            <a:ext cx="6462117" cy="22860"/>
          </a:xfrm>
          <a:prstGeom prst="rect">
            <a:avLst/>
          </a:prstGeom>
          <a:noFill/>
          <a:ln>
            <a:noFill/>
          </a:ln>
        </p:spPr>
      </p:pic>
      <p:sp>
        <p:nvSpPr>
          <p:cNvPr id="89" name="Google Shape;89;p23"/>
          <p:cNvSpPr/>
          <p:nvPr/>
        </p:nvSpPr>
        <p:spPr>
          <a:xfrm>
            <a:off x="4726067" y="2900363"/>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وصف المشروع وطبيعته</a:t>
            </a:r>
            <a:endParaRPr i="0" sz="1950" u="none" cap="none" strike="noStrike">
              <a:latin typeface="IBM Plex Sans Arabic"/>
              <a:ea typeface="IBM Plex Sans Arabic"/>
              <a:cs typeface="IBM Plex Sans Arabic"/>
              <a:sym typeface="IBM Plex Sans Arabic"/>
            </a:endParaRPr>
          </a:p>
        </p:txBody>
      </p:sp>
      <p:sp>
        <p:nvSpPr>
          <p:cNvPr id="90" name="Google Shape;90;p23"/>
          <p:cNvSpPr/>
          <p:nvPr/>
        </p:nvSpPr>
        <p:spPr>
          <a:xfrm>
            <a:off x="758309" y="3325773"/>
            <a:ext cx="6462117"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التعريف الشامل بالفكرة</a:t>
            </a:r>
            <a:endParaRPr i="0" sz="1450" u="none" cap="none" strike="noStrike">
              <a:latin typeface="IBM Plex Sans Arabic"/>
              <a:ea typeface="IBM Plex Sans Arabic"/>
              <a:cs typeface="IBM Plex Sans Arabic"/>
              <a:sym typeface="IBM Plex Sans Arabic"/>
            </a:endParaRPr>
          </a:p>
        </p:txBody>
      </p:sp>
      <p:sp>
        <p:nvSpPr>
          <p:cNvPr id="91" name="Google Shape;91;p23"/>
          <p:cNvSpPr/>
          <p:nvPr/>
        </p:nvSpPr>
        <p:spPr>
          <a:xfrm>
            <a:off x="13270070" y="3960725"/>
            <a:ext cx="602100" cy="237000"/>
          </a:xfrm>
          <a:prstGeom prst="rect">
            <a:avLst/>
          </a:prstGeom>
          <a:noFill/>
          <a:ln>
            <a:noFill/>
          </a:ln>
        </p:spPr>
        <p:txBody>
          <a:bodyPr anchorCtr="0" anchor="t" bIns="0" lIns="0" spcFirstLastPara="1" rIns="0" wrap="square" tIns="0">
            <a:noAutofit/>
          </a:bodyPr>
          <a:lstStyle/>
          <a:p>
            <a:pPr indent="0" lvl="0" marL="0" marR="0" rtl="1" algn="l">
              <a:lnSpc>
                <a:spcPct val="162068"/>
              </a:lnSpc>
              <a:spcBef>
                <a:spcPts val="0"/>
              </a:spcBef>
              <a:spcAft>
                <a:spcPts val="0"/>
              </a:spcAft>
              <a:buClr>
                <a:srgbClr val="384653"/>
              </a:buClr>
              <a:buSzPts val="1450"/>
              <a:buFont typeface="Barlow"/>
              <a:buNone/>
            </a:pPr>
            <a:r>
              <a:rPr b="0" i="0" lang="en-US" sz="1450" u="none" cap="none" strike="noStrike">
                <a:solidFill>
                  <a:srgbClr val="384653"/>
                </a:solidFill>
                <a:latin typeface="Barlow"/>
                <a:ea typeface="Barlow"/>
                <a:cs typeface="Barlow"/>
                <a:sym typeface="Barlow"/>
              </a:rPr>
              <a:t>03</a:t>
            </a:r>
            <a:endParaRPr b="0" i="0" sz="1450" u="none" cap="none" strike="noStrike"/>
          </a:p>
        </p:txBody>
      </p:sp>
      <p:pic>
        <p:nvPicPr>
          <p:cNvPr descr="preencoded.png" id="92" name="Google Shape;92;p23"/>
          <p:cNvPicPr preferRelativeResize="0"/>
          <p:nvPr/>
        </p:nvPicPr>
        <p:blipFill rotWithShape="1">
          <a:blip r:embed="rId3">
            <a:alphaModFix/>
          </a:blip>
          <a:srcRect b="0" l="0" r="0" t="0"/>
          <a:stretch/>
        </p:blipFill>
        <p:spPr>
          <a:xfrm>
            <a:off x="7409974" y="4241125"/>
            <a:ext cx="6462117" cy="22860"/>
          </a:xfrm>
          <a:prstGeom prst="rect">
            <a:avLst/>
          </a:prstGeom>
          <a:noFill/>
          <a:ln>
            <a:noFill/>
          </a:ln>
        </p:spPr>
      </p:pic>
      <p:sp>
        <p:nvSpPr>
          <p:cNvPr id="93" name="Google Shape;93;p23"/>
          <p:cNvSpPr/>
          <p:nvPr/>
        </p:nvSpPr>
        <p:spPr>
          <a:xfrm>
            <a:off x="11377732" y="4400550"/>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دراسة السوق والمنافسين</a:t>
            </a:r>
            <a:endParaRPr i="0" sz="1950" u="none" cap="none" strike="noStrike">
              <a:latin typeface="IBM Plex Sans Arabic"/>
              <a:ea typeface="IBM Plex Sans Arabic"/>
              <a:cs typeface="IBM Plex Sans Arabic"/>
              <a:sym typeface="IBM Plex Sans Arabic"/>
            </a:endParaRPr>
          </a:p>
        </p:txBody>
      </p:sp>
      <p:sp>
        <p:nvSpPr>
          <p:cNvPr id="94" name="Google Shape;94;p23"/>
          <p:cNvSpPr/>
          <p:nvPr/>
        </p:nvSpPr>
        <p:spPr>
          <a:xfrm>
            <a:off x="7409974" y="4825960"/>
            <a:ext cx="6462117"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فهم البيئة التنافسية</a:t>
            </a:r>
            <a:endParaRPr i="0" sz="1450" u="none" cap="none" strike="noStrike">
              <a:latin typeface="IBM Plex Sans Arabic"/>
              <a:ea typeface="IBM Plex Sans Arabic"/>
              <a:cs typeface="IBM Plex Sans Arabic"/>
              <a:sym typeface="IBM Plex Sans Arabic"/>
            </a:endParaRPr>
          </a:p>
        </p:txBody>
      </p:sp>
      <p:sp>
        <p:nvSpPr>
          <p:cNvPr id="95" name="Google Shape;95;p23"/>
          <p:cNvSpPr/>
          <p:nvPr/>
        </p:nvSpPr>
        <p:spPr>
          <a:xfrm>
            <a:off x="6772822" y="3960725"/>
            <a:ext cx="447600" cy="237000"/>
          </a:xfrm>
          <a:prstGeom prst="rect">
            <a:avLst/>
          </a:prstGeom>
          <a:noFill/>
          <a:ln>
            <a:noFill/>
          </a:ln>
        </p:spPr>
        <p:txBody>
          <a:bodyPr anchorCtr="0" anchor="t" bIns="0" lIns="0" spcFirstLastPara="1" rIns="0" wrap="square" tIns="0">
            <a:noAutofit/>
          </a:bodyPr>
          <a:lstStyle/>
          <a:p>
            <a:pPr indent="0" lvl="0" marL="0" marR="0" rtl="1" algn="l">
              <a:lnSpc>
                <a:spcPct val="162068"/>
              </a:lnSpc>
              <a:spcBef>
                <a:spcPts val="0"/>
              </a:spcBef>
              <a:spcAft>
                <a:spcPts val="0"/>
              </a:spcAft>
              <a:buClr>
                <a:srgbClr val="384653"/>
              </a:buClr>
              <a:buSzPts val="1450"/>
              <a:buFont typeface="Barlow"/>
              <a:buNone/>
            </a:pPr>
            <a:r>
              <a:rPr i="0" lang="en-US" sz="1450" u="none" cap="none" strike="noStrike">
                <a:solidFill>
                  <a:srgbClr val="384653"/>
                </a:solidFill>
                <a:latin typeface="IBM Plex Sans Arabic"/>
                <a:ea typeface="IBM Plex Sans Arabic"/>
                <a:cs typeface="IBM Plex Sans Arabic"/>
                <a:sym typeface="IBM Plex Sans Arabic"/>
              </a:rPr>
              <a:t>04</a:t>
            </a:r>
            <a:endParaRPr i="0" sz="1450" u="none" cap="none" strike="noStrike">
              <a:latin typeface="IBM Plex Sans Arabic"/>
              <a:ea typeface="IBM Plex Sans Arabic"/>
              <a:cs typeface="IBM Plex Sans Arabic"/>
              <a:sym typeface="IBM Plex Sans Arabic"/>
            </a:endParaRPr>
          </a:p>
        </p:txBody>
      </p:sp>
      <p:pic>
        <p:nvPicPr>
          <p:cNvPr descr="preencoded.png" id="96" name="Google Shape;96;p23"/>
          <p:cNvPicPr preferRelativeResize="0"/>
          <p:nvPr/>
        </p:nvPicPr>
        <p:blipFill rotWithShape="1">
          <a:blip r:embed="rId3">
            <a:alphaModFix/>
          </a:blip>
          <a:srcRect b="0" l="0" r="0" t="0"/>
          <a:stretch/>
        </p:blipFill>
        <p:spPr>
          <a:xfrm>
            <a:off x="758309" y="4241125"/>
            <a:ext cx="6462117" cy="22860"/>
          </a:xfrm>
          <a:prstGeom prst="rect">
            <a:avLst/>
          </a:prstGeom>
          <a:noFill/>
          <a:ln>
            <a:noFill/>
          </a:ln>
        </p:spPr>
      </p:pic>
      <p:sp>
        <p:nvSpPr>
          <p:cNvPr id="97" name="Google Shape;97;p23"/>
          <p:cNvSpPr/>
          <p:nvPr/>
        </p:nvSpPr>
        <p:spPr>
          <a:xfrm>
            <a:off x="4726067" y="4400550"/>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العملاء المستهدفون</a:t>
            </a:r>
            <a:endParaRPr i="0" sz="1950" u="none" cap="none" strike="noStrike">
              <a:latin typeface="IBM Plex Sans Arabic"/>
              <a:ea typeface="IBM Plex Sans Arabic"/>
              <a:cs typeface="IBM Plex Sans Arabic"/>
              <a:sym typeface="IBM Plex Sans Arabic"/>
            </a:endParaRPr>
          </a:p>
        </p:txBody>
      </p:sp>
      <p:sp>
        <p:nvSpPr>
          <p:cNvPr id="98" name="Google Shape;98;p23"/>
          <p:cNvSpPr/>
          <p:nvPr/>
        </p:nvSpPr>
        <p:spPr>
          <a:xfrm>
            <a:off x="758309" y="4825960"/>
            <a:ext cx="6462117"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تحديد الشريحة المثالية</a:t>
            </a:r>
            <a:endParaRPr i="0" sz="1450" u="none" cap="none" strike="noStrike">
              <a:latin typeface="IBM Plex Sans Arabic"/>
              <a:ea typeface="IBM Plex Sans Arabic"/>
              <a:cs typeface="IBM Plex Sans Arabic"/>
              <a:sym typeface="IBM Plex Sans Arabic"/>
            </a:endParaRPr>
          </a:p>
        </p:txBody>
      </p:sp>
      <p:sp>
        <p:nvSpPr>
          <p:cNvPr id="99" name="Google Shape;99;p23"/>
          <p:cNvSpPr/>
          <p:nvPr/>
        </p:nvSpPr>
        <p:spPr>
          <a:xfrm>
            <a:off x="13424437" y="5460925"/>
            <a:ext cx="447600" cy="237000"/>
          </a:xfrm>
          <a:prstGeom prst="rect">
            <a:avLst/>
          </a:prstGeom>
          <a:noFill/>
          <a:ln>
            <a:noFill/>
          </a:ln>
        </p:spPr>
        <p:txBody>
          <a:bodyPr anchorCtr="0" anchor="t" bIns="0" lIns="0" spcFirstLastPara="1" rIns="0" wrap="square" tIns="0">
            <a:noAutofit/>
          </a:bodyPr>
          <a:lstStyle/>
          <a:p>
            <a:pPr indent="0" lvl="0" marL="0" marR="0" rtl="1" algn="l">
              <a:lnSpc>
                <a:spcPct val="162068"/>
              </a:lnSpc>
              <a:spcBef>
                <a:spcPts val="0"/>
              </a:spcBef>
              <a:spcAft>
                <a:spcPts val="0"/>
              </a:spcAft>
              <a:buClr>
                <a:srgbClr val="384653"/>
              </a:buClr>
              <a:buSzPts val="1450"/>
              <a:buFont typeface="Barlow"/>
              <a:buNone/>
            </a:pPr>
            <a:r>
              <a:rPr b="0" i="0" lang="en-US" sz="1450" u="none" cap="none" strike="noStrike">
                <a:solidFill>
                  <a:srgbClr val="384653"/>
                </a:solidFill>
                <a:latin typeface="Barlow"/>
                <a:ea typeface="Barlow"/>
                <a:cs typeface="Barlow"/>
                <a:sym typeface="Barlow"/>
              </a:rPr>
              <a:t>05</a:t>
            </a:r>
            <a:endParaRPr b="0" i="0" sz="1450" u="none" cap="none" strike="noStrike"/>
          </a:p>
        </p:txBody>
      </p:sp>
      <p:pic>
        <p:nvPicPr>
          <p:cNvPr descr="preencoded.png" id="100" name="Google Shape;100;p23"/>
          <p:cNvPicPr preferRelativeResize="0"/>
          <p:nvPr/>
        </p:nvPicPr>
        <p:blipFill rotWithShape="1">
          <a:blip r:embed="rId3">
            <a:alphaModFix/>
          </a:blip>
          <a:srcRect b="0" l="0" r="0" t="0"/>
          <a:stretch/>
        </p:blipFill>
        <p:spPr>
          <a:xfrm>
            <a:off x="7409974" y="5722382"/>
            <a:ext cx="6462117" cy="22860"/>
          </a:xfrm>
          <a:prstGeom prst="rect">
            <a:avLst/>
          </a:prstGeom>
          <a:noFill/>
          <a:ln>
            <a:noFill/>
          </a:ln>
        </p:spPr>
      </p:pic>
      <p:sp>
        <p:nvSpPr>
          <p:cNvPr id="101" name="Google Shape;101;p23"/>
          <p:cNvSpPr/>
          <p:nvPr/>
        </p:nvSpPr>
        <p:spPr>
          <a:xfrm>
            <a:off x="11377732" y="5900738"/>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الموقع والتصميم</a:t>
            </a:r>
            <a:endParaRPr i="0" sz="1950" u="none" cap="none" strike="noStrike">
              <a:latin typeface="IBM Plex Sans Arabic"/>
              <a:ea typeface="IBM Plex Sans Arabic"/>
              <a:cs typeface="IBM Plex Sans Arabic"/>
              <a:sym typeface="IBM Plex Sans Arabic"/>
            </a:endParaRPr>
          </a:p>
        </p:txBody>
      </p:sp>
      <p:sp>
        <p:nvSpPr>
          <p:cNvPr id="102" name="Google Shape;102;p23"/>
          <p:cNvSpPr/>
          <p:nvPr/>
        </p:nvSpPr>
        <p:spPr>
          <a:xfrm>
            <a:off x="7409974" y="6326148"/>
            <a:ext cx="6462117"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اختيار استراتيجي للمكان</a:t>
            </a:r>
            <a:endParaRPr i="0" sz="1450" u="none" cap="none" strike="noStrike">
              <a:latin typeface="IBM Plex Sans Arabic"/>
              <a:ea typeface="IBM Plex Sans Arabic"/>
              <a:cs typeface="IBM Plex Sans Arabic"/>
              <a:sym typeface="IBM Plex Sans Arabic"/>
            </a:endParaRPr>
          </a:p>
        </p:txBody>
      </p:sp>
      <p:sp>
        <p:nvSpPr>
          <p:cNvPr id="103" name="Google Shape;103;p23"/>
          <p:cNvSpPr/>
          <p:nvPr/>
        </p:nvSpPr>
        <p:spPr>
          <a:xfrm>
            <a:off x="6845498" y="5460925"/>
            <a:ext cx="375000" cy="237000"/>
          </a:xfrm>
          <a:prstGeom prst="rect">
            <a:avLst/>
          </a:prstGeom>
          <a:noFill/>
          <a:ln>
            <a:noFill/>
          </a:ln>
        </p:spPr>
        <p:txBody>
          <a:bodyPr anchorCtr="0" anchor="t" bIns="0" lIns="0" spcFirstLastPara="1" rIns="0" wrap="square" tIns="0">
            <a:noAutofit/>
          </a:bodyPr>
          <a:lstStyle/>
          <a:p>
            <a:pPr indent="0" lvl="0" marL="0" marR="0" rtl="1" algn="l">
              <a:lnSpc>
                <a:spcPct val="162068"/>
              </a:lnSpc>
              <a:spcBef>
                <a:spcPts val="0"/>
              </a:spcBef>
              <a:spcAft>
                <a:spcPts val="0"/>
              </a:spcAft>
              <a:buClr>
                <a:srgbClr val="384653"/>
              </a:buClr>
              <a:buSzPts val="1450"/>
              <a:buFont typeface="Barlow"/>
              <a:buNone/>
            </a:pPr>
            <a:r>
              <a:rPr b="0" i="0" lang="en-US" sz="1450" u="none" cap="none" strike="noStrike">
                <a:solidFill>
                  <a:srgbClr val="384653"/>
                </a:solidFill>
                <a:latin typeface="Barlow"/>
                <a:ea typeface="Barlow"/>
                <a:cs typeface="Barlow"/>
                <a:sym typeface="Barlow"/>
              </a:rPr>
              <a:t>06</a:t>
            </a:r>
            <a:endParaRPr b="0" i="0" sz="1450" u="none" cap="none" strike="noStrike"/>
          </a:p>
        </p:txBody>
      </p:sp>
      <p:pic>
        <p:nvPicPr>
          <p:cNvPr descr="preencoded.png" id="104" name="Google Shape;104;p23"/>
          <p:cNvPicPr preferRelativeResize="0"/>
          <p:nvPr/>
        </p:nvPicPr>
        <p:blipFill rotWithShape="1">
          <a:blip r:embed="rId3">
            <a:alphaModFix/>
          </a:blip>
          <a:srcRect b="0" l="0" r="0" t="0"/>
          <a:stretch/>
        </p:blipFill>
        <p:spPr>
          <a:xfrm>
            <a:off x="758309" y="5722382"/>
            <a:ext cx="6462117" cy="22860"/>
          </a:xfrm>
          <a:prstGeom prst="rect">
            <a:avLst/>
          </a:prstGeom>
          <a:noFill/>
          <a:ln>
            <a:noFill/>
          </a:ln>
        </p:spPr>
      </p:pic>
      <p:sp>
        <p:nvSpPr>
          <p:cNvPr id="105" name="Google Shape;105;p23"/>
          <p:cNvSpPr/>
          <p:nvPr/>
        </p:nvSpPr>
        <p:spPr>
          <a:xfrm>
            <a:off x="4726067" y="5900738"/>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المتطلبات النظامية</a:t>
            </a:r>
            <a:endParaRPr i="0" sz="1950" u="none" cap="none" strike="noStrike">
              <a:latin typeface="IBM Plex Sans Arabic"/>
              <a:ea typeface="IBM Plex Sans Arabic"/>
              <a:cs typeface="IBM Plex Sans Arabic"/>
              <a:sym typeface="IBM Plex Sans Arabic"/>
            </a:endParaRPr>
          </a:p>
        </p:txBody>
      </p:sp>
      <p:sp>
        <p:nvSpPr>
          <p:cNvPr id="106" name="Google Shape;106;p23"/>
          <p:cNvSpPr/>
          <p:nvPr/>
        </p:nvSpPr>
        <p:spPr>
          <a:xfrm>
            <a:off x="758309" y="6326148"/>
            <a:ext cx="6462000" cy="303300"/>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الامتثال القانوني الكامل</a:t>
            </a:r>
            <a:endParaRPr i="0" sz="1450" u="none" cap="none" strike="noStrike">
              <a:latin typeface="IBM Plex Sans Arabic"/>
              <a:ea typeface="IBM Plex Sans Arabic"/>
              <a:cs typeface="IBM Plex Sans Arabic"/>
              <a:sym typeface="IBM Plex Sans Arabic"/>
            </a:endParaRPr>
          </a:p>
        </p:txBody>
      </p:sp>
      <p:sp>
        <p:nvSpPr>
          <p:cNvPr id="107" name="Google Shape;107;p23"/>
          <p:cNvSpPr/>
          <p:nvPr/>
        </p:nvSpPr>
        <p:spPr>
          <a:xfrm>
            <a:off x="758309" y="6984802"/>
            <a:ext cx="1311378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سنستعرض في الشرائح التالية كل عنصر بالتفصيل مع أمثلة عملية ونماذج قابلة للتطبيق.</a:t>
            </a:r>
            <a:endParaRPr i="0" sz="1450" u="none" cap="none" strike="noStrike">
              <a:latin typeface="IBM Plex Sans Arabic"/>
              <a:ea typeface="IBM Plex Sans Arabic"/>
              <a:cs typeface="IBM Plex Sans Arabic"/>
              <a:sym typeface="IBM Plex Sans Arab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4"/>
          <p:cNvSpPr/>
          <p:nvPr/>
        </p:nvSpPr>
        <p:spPr>
          <a:xfrm>
            <a:off x="7213653" y="1462325"/>
            <a:ext cx="6658500" cy="62340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3900"/>
              <a:buFont typeface="Barlow"/>
              <a:buNone/>
            </a:pPr>
            <a:r>
              <a:rPr b="1" i="0" lang="en-US" sz="3900" u="none" cap="none" strike="noStrike">
                <a:solidFill>
                  <a:srgbClr val="2E3C4E"/>
                </a:solidFill>
                <a:latin typeface="IBM Plex Sans Arabic"/>
                <a:ea typeface="IBM Plex Sans Arabic"/>
                <a:cs typeface="IBM Plex Sans Arabic"/>
                <a:sym typeface="IBM Plex Sans Arabic"/>
              </a:rPr>
              <a:t>الغلاف والملخص التنفيذي</a:t>
            </a:r>
            <a:endParaRPr i="0" sz="3900" u="none" cap="none" strike="noStrike">
              <a:latin typeface="IBM Plex Sans Arabic"/>
              <a:ea typeface="IBM Plex Sans Arabic"/>
              <a:cs typeface="IBM Plex Sans Arabic"/>
              <a:sym typeface="IBM Plex Sans Arabic"/>
            </a:endParaRPr>
          </a:p>
        </p:txBody>
      </p:sp>
      <p:sp>
        <p:nvSpPr>
          <p:cNvPr id="114" name="Google Shape;114;p24"/>
          <p:cNvSpPr/>
          <p:nvPr/>
        </p:nvSpPr>
        <p:spPr>
          <a:xfrm>
            <a:off x="2054185" y="2559725"/>
            <a:ext cx="2993350" cy="374094"/>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2E3C4E"/>
              </a:buClr>
              <a:buSzPts val="2350"/>
              <a:buFont typeface="Barlow"/>
              <a:buNone/>
            </a:pPr>
            <a:r>
              <a:rPr b="1" i="0" lang="en-US" sz="2350" u="none" cap="none" strike="noStrike">
                <a:solidFill>
                  <a:srgbClr val="2E3C4E"/>
                </a:solidFill>
                <a:latin typeface="IBM Plex Sans Arabic"/>
                <a:ea typeface="IBM Plex Sans Arabic"/>
                <a:cs typeface="IBM Plex Sans Arabic"/>
                <a:sym typeface="IBM Plex Sans Arabic"/>
              </a:rPr>
              <a:t>البيانات الأساسية</a:t>
            </a:r>
            <a:endParaRPr i="0" sz="2350" u="none" cap="none" strike="noStrike">
              <a:latin typeface="IBM Plex Sans Arabic"/>
              <a:ea typeface="IBM Plex Sans Arabic"/>
              <a:cs typeface="IBM Plex Sans Arabic"/>
              <a:sym typeface="IBM Plex Sans Arabic"/>
            </a:endParaRPr>
          </a:p>
        </p:txBody>
      </p:sp>
      <p:sp>
        <p:nvSpPr>
          <p:cNvPr id="115" name="Google Shape;115;p24"/>
          <p:cNvSpPr/>
          <p:nvPr/>
        </p:nvSpPr>
        <p:spPr>
          <a:xfrm>
            <a:off x="758309" y="3123367"/>
            <a:ext cx="4289227"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عنوان المشروع واسمه التجاري</a:t>
            </a:r>
            <a:endParaRPr i="0" sz="1450" u="none" cap="none" strike="noStrike">
              <a:latin typeface="IBM Plex Sans Arabic"/>
              <a:ea typeface="IBM Plex Sans Arabic"/>
              <a:cs typeface="IBM Plex Sans Arabic"/>
              <a:sym typeface="IBM Plex Sans Arabic"/>
            </a:endParaRPr>
          </a:p>
        </p:txBody>
      </p:sp>
      <p:sp>
        <p:nvSpPr>
          <p:cNvPr id="116" name="Google Shape;116;p24"/>
          <p:cNvSpPr/>
          <p:nvPr/>
        </p:nvSpPr>
        <p:spPr>
          <a:xfrm>
            <a:off x="758309" y="3492937"/>
            <a:ext cx="4289227"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اسم صاحب المشروع أو الشركة</a:t>
            </a:r>
            <a:endParaRPr i="0" sz="1450" u="none" cap="none" strike="noStrike">
              <a:latin typeface="IBM Plex Sans Arabic"/>
              <a:ea typeface="IBM Plex Sans Arabic"/>
              <a:cs typeface="IBM Plex Sans Arabic"/>
              <a:sym typeface="IBM Plex Sans Arabic"/>
            </a:endParaRPr>
          </a:p>
        </p:txBody>
      </p:sp>
      <p:sp>
        <p:nvSpPr>
          <p:cNvPr id="117" name="Google Shape;117;p24"/>
          <p:cNvSpPr/>
          <p:nvPr/>
        </p:nvSpPr>
        <p:spPr>
          <a:xfrm>
            <a:off x="758309" y="3862507"/>
            <a:ext cx="4289227"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الموقع الجغرافي المقترح</a:t>
            </a:r>
            <a:endParaRPr i="0" sz="1450" u="none" cap="none" strike="noStrike">
              <a:latin typeface="IBM Plex Sans Arabic"/>
              <a:ea typeface="IBM Plex Sans Arabic"/>
              <a:cs typeface="IBM Plex Sans Arabic"/>
              <a:sym typeface="IBM Plex Sans Arabic"/>
            </a:endParaRPr>
          </a:p>
        </p:txBody>
      </p:sp>
      <p:sp>
        <p:nvSpPr>
          <p:cNvPr id="118" name="Google Shape;118;p24"/>
          <p:cNvSpPr/>
          <p:nvPr/>
        </p:nvSpPr>
        <p:spPr>
          <a:xfrm>
            <a:off x="758309" y="4232077"/>
            <a:ext cx="4289227"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تاريخ إعداد الدراسة</a:t>
            </a:r>
            <a:endParaRPr i="0" sz="1450" u="none" cap="none" strike="noStrike">
              <a:latin typeface="IBM Plex Sans Arabic"/>
              <a:ea typeface="IBM Plex Sans Arabic"/>
              <a:cs typeface="IBM Plex Sans Arabic"/>
              <a:sym typeface="IBM Plex Sans Arabic"/>
            </a:endParaRPr>
          </a:p>
        </p:txBody>
      </p:sp>
      <p:sp>
        <p:nvSpPr>
          <p:cNvPr id="119" name="Google Shape;119;p24"/>
          <p:cNvSpPr/>
          <p:nvPr/>
        </p:nvSpPr>
        <p:spPr>
          <a:xfrm>
            <a:off x="758309" y="4601647"/>
            <a:ext cx="4289227"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رقم النسخة والمراجعة</a:t>
            </a:r>
            <a:endParaRPr i="0" sz="1450" u="none" cap="none" strike="noStrike">
              <a:latin typeface="IBM Plex Sans Arabic"/>
              <a:ea typeface="IBM Plex Sans Arabic"/>
              <a:cs typeface="IBM Plex Sans Arabic"/>
              <a:sym typeface="IBM Plex Sans Arabic"/>
            </a:endParaRPr>
          </a:p>
        </p:txBody>
      </p:sp>
      <p:sp>
        <p:nvSpPr>
          <p:cNvPr id="120" name="Google Shape;120;p24"/>
          <p:cNvSpPr/>
          <p:nvPr/>
        </p:nvSpPr>
        <p:spPr>
          <a:xfrm>
            <a:off x="9446204" y="2559725"/>
            <a:ext cx="4433400" cy="374100"/>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2E3C4E"/>
              </a:buClr>
              <a:buSzPts val="2350"/>
              <a:buFont typeface="Barlow"/>
              <a:buNone/>
            </a:pPr>
            <a:r>
              <a:rPr b="1" i="0" lang="en-US" sz="2350" u="none" cap="none" strike="noStrike">
                <a:solidFill>
                  <a:srgbClr val="2E3C4E"/>
                </a:solidFill>
                <a:latin typeface="IBM Plex Sans Arabic"/>
                <a:ea typeface="IBM Plex Sans Arabic"/>
                <a:cs typeface="IBM Plex Sans Arabic"/>
                <a:sym typeface="IBM Plex Sans Arabic"/>
              </a:rPr>
              <a:t>محتوى الملخص التنفيذي</a:t>
            </a:r>
            <a:endParaRPr i="0" sz="2350" u="none" cap="none" strike="noStrike">
              <a:latin typeface="IBM Plex Sans Arabic"/>
              <a:ea typeface="IBM Plex Sans Arabic"/>
              <a:cs typeface="IBM Plex Sans Arabic"/>
              <a:sym typeface="IBM Plex Sans Arabic"/>
            </a:endParaRPr>
          </a:p>
        </p:txBody>
      </p:sp>
      <p:sp>
        <p:nvSpPr>
          <p:cNvPr id="121" name="Google Shape;121;p24"/>
          <p:cNvSpPr/>
          <p:nvPr/>
        </p:nvSpPr>
        <p:spPr>
          <a:xfrm>
            <a:off x="5517594" y="3123367"/>
            <a:ext cx="8361998" cy="60650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يجب أن يقدم الملخص التنفيذي نظرة شاملة وسريعة عن المشروع في </a:t>
            </a:r>
            <a:r>
              <a:rPr i="0" lang="en-US" sz="1450" u="none" cap="none" strike="noStrike">
                <a:solidFill>
                  <a:srgbClr val="384653"/>
                </a:solidFill>
                <a:highlight>
                  <a:srgbClr val="E5F6FF"/>
                </a:highlight>
                <a:latin typeface="IBM Plex Sans Arabic"/>
                <a:ea typeface="IBM Plex Sans Arabic"/>
                <a:cs typeface="IBM Plex Sans Arabic"/>
                <a:sym typeface="IBM Plex Sans Arabic"/>
              </a:rPr>
              <a:t>صفحة واحدة أو صفحتين</a:t>
            </a:r>
            <a:r>
              <a:rPr i="0" lang="en-US" sz="1450" u="none" cap="none" strike="noStrike">
                <a:solidFill>
                  <a:srgbClr val="384653"/>
                </a:solidFill>
                <a:latin typeface="IBM Plex Sans Arabic"/>
                <a:ea typeface="IBM Plex Sans Arabic"/>
                <a:cs typeface="IBM Plex Sans Arabic"/>
                <a:sym typeface="IBM Plex Sans Arabic"/>
              </a:rPr>
              <a:t> كحد أقصى، متضمناً:</a:t>
            </a:r>
            <a:endParaRPr i="0" sz="1450" u="none" cap="none" strike="noStrike">
              <a:latin typeface="IBM Plex Sans Arabic"/>
              <a:ea typeface="IBM Plex Sans Arabic"/>
              <a:cs typeface="IBM Plex Sans Arabic"/>
              <a:sym typeface="IBM Plex Sans Arabic"/>
            </a:endParaRPr>
          </a:p>
        </p:txBody>
      </p:sp>
      <p:sp>
        <p:nvSpPr>
          <p:cNvPr id="122" name="Google Shape;122;p24"/>
          <p:cNvSpPr/>
          <p:nvPr/>
        </p:nvSpPr>
        <p:spPr>
          <a:xfrm>
            <a:off x="5517594" y="3900488"/>
            <a:ext cx="8361998"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فكرة السوبر ماركت وحجمه المتوقع (صغير/متوسط/كبير)</a:t>
            </a:r>
            <a:endParaRPr i="0" sz="1450" u="none" cap="none" strike="noStrike">
              <a:latin typeface="IBM Plex Sans Arabic"/>
              <a:ea typeface="IBM Plex Sans Arabic"/>
              <a:cs typeface="IBM Plex Sans Arabic"/>
              <a:sym typeface="IBM Plex Sans Arabic"/>
            </a:endParaRPr>
          </a:p>
        </p:txBody>
      </p:sp>
      <p:sp>
        <p:nvSpPr>
          <p:cNvPr id="123" name="Google Shape;123;p24"/>
          <p:cNvSpPr/>
          <p:nvPr/>
        </p:nvSpPr>
        <p:spPr>
          <a:xfrm>
            <a:off x="5517594" y="4270058"/>
            <a:ext cx="8361998"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الفئة المستهدفة من العملاء والمنطقة الجغرافية</a:t>
            </a:r>
            <a:endParaRPr i="0" sz="1450" u="none" cap="none" strike="noStrike">
              <a:latin typeface="IBM Plex Sans Arabic"/>
              <a:ea typeface="IBM Plex Sans Arabic"/>
              <a:cs typeface="IBM Plex Sans Arabic"/>
              <a:sym typeface="IBM Plex Sans Arabic"/>
            </a:endParaRPr>
          </a:p>
        </p:txBody>
      </p:sp>
      <p:sp>
        <p:nvSpPr>
          <p:cNvPr id="124" name="Google Shape;124;p24"/>
          <p:cNvSpPr/>
          <p:nvPr/>
        </p:nvSpPr>
        <p:spPr>
          <a:xfrm>
            <a:off x="5517594" y="4639628"/>
            <a:ext cx="8361998"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حجم الاستثمار المطلوب والتكلفة الإجمالية</a:t>
            </a:r>
            <a:endParaRPr i="0" sz="1450" u="none" cap="none" strike="noStrike">
              <a:latin typeface="IBM Plex Sans Arabic"/>
              <a:ea typeface="IBM Plex Sans Arabic"/>
              <a:cs typeface="IBM Plex Sans Arabic"/>
              <a:sym typeface="IBM Plex Sans Arabic"/>
            </a:endParaRPr>
          </a:p>
        </p:txBody>
      </p:sp>
      <p:sp>
        <p:nvSpPr>
          <p:cNvPr id="125" name="Google Shape;125;p24"/>
          <p:cNvSpPr/>
          <p:nvPr/>
        </p:nvSpPr>
        <p:spPr>
          <a:xfrm>
            <a:off x="5517594" y="5009198"/>
            <a:ext cx="8361998"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صافي الربح المتوقع سنوياً</a:t>
            </a:r>
            <a:endParaRPr i="0" sz="1450" u="none" cap="none" strike="noStrike">
              <a:latin typeface="IBM Plex Sans Arabic"/>
              <a:ea typeface="IBM Plex Sans Arabic"/>
              <a:cs typeface="IBM Plex Sans Arabic"/>
              <a:sym typeface="IBM Plex Sans Arabic"/>
            </a:endParaRPr>
          </a:p>
        </p:txBody>
      </p:sp>
      <p:sp>
        <p:nvSpPr>
          <p:cNvPr id="126" name="Google Shape;126;p24"/>
          <p:cNvSpPr/>
          <p:nvPr/>
        </p:nvSpPr>
        <p:spPr>
          <a:xfrm>
            <a:off x="5517594" y="5378768"/>
            <a:ext cx="8361998"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فترة استرداد رأس المال المقدرة</a:t>
            </a:r>
            <a:endParaRPr i="0" sz="1450" u="none" cap="none" strike="noStrike">
              <a:latin typeface="IBM Plex Sans Arabic"/>
              <a:ea typeface="IBM Plex Sans Arabic"/>
              <a:cs typeface="IBM Plex Sans Arabic"/>
              <a:sym typeface="IBM Plex Sans Arabic"/>
            </a:endParaRPr>
          </a:p>
        </p:txBody>
      </p:sp>
      <p:sp>
        <p:nvSpPr>
          <p:cNvPr id="127" name="Google Shape;127;p24"/>
          <p:cNvSpPr/>
          <p:nvPr/>
        </p:nvSpPr>
        <p:spPr>
          <a:xfrm>
            <a:off x="758309" y="5961578"/>
            <a:ext cx="13113782" cy="805577"/>
          </a:xfrm>
          <a:prstGeom prst="roundRect">
            <a:avLst>
              <a:gd fmla="val 35300" name="adj"/>
            </a:avLst>
          </a:prstGeom>
          <a:solidFill>
            <a:srgbClr val="BEDF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8" name="Google Shape;128;p24"/>
          <p:cNvPicPr preferRelativeResize="0"/>
          <p:nvPr/>
        </p:nvPicPr>
        <p:blipFill rotWithShape="1">
          <a:blip r:embed="rId3">
            <a:alphaModFix/>
          </a:blip>
          <a:srcRect b="0" l="0" r="0" t="0"/>
          <a:stretch/>
        </p:blipFill>
        <p:spPr>
          <a:xfrm>
            <a:off x="947857" y="6246019"/>
            <a:ext cx="236934" cy="189548"/>
          </a:xfrm>
          <a:prstGeom prst="rect">
            <a:avLst/>
          </a:prstGeom>
          <a:noFill/>
          <a:ln>
            <a:noFill/>
          </a:ln>
        </p:spPr>
      </p:pic>
      <p:sp>
        <p:nvSpPr>
          <p:cNvPr id="129" name="Google Shape;129;p24"/>
          <p:cNvSpPr/>
          <p:nvPr/>
        </p:nvSpPr>
        <p:spPr>
          <a:xfrm>
            <a:off x="1374338" y="6198513"/>
            <a:ext cx="12308205"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000000"/>
              </a:buClr>
              <a:buSzPts val="1450"/>
              <a:buFont typeface="Montserrat"/>
              <a:buNone/>
            </a:pPr>
            <a:r>
              <a:rPr b="1" i="0" lang="en-US" sz="1450" u="none" cap="none" strike="noStrike">
                <a:solidFill>
                  <a:srgbClr val="000000"/>
                </a:solidFill>
                <a:latin typeface="Montserrat"/>
                <a:ea typeface="Montserrat"/>
                <a:cs typeface="Montserrat"/>
                <a:sym typeface="Montserrat"/>
              </a:rPr>
              <a:t>نصيحة عملية:</a:t>
            </a:r>
            <a:r>
              <a:rPr b="0" i="0" lang="en-US" sz="1450" u="none" cap="none" strike="noStrike">
                <a:solidFill>
                  <a:srgbClr val="000000"/>
                </a:solidFill>
                <a:latin typeface="Montserrat"/>
                <a:ea typeface="Montserrat"/>
                <a:cs typeface="Montserrat"/>
                <a:sym typeface="Montserrat"/>
              </a:rPr>
              <a:t> اكتب الملخص التنفيذي في النهاية بعد اكتمال جميع أجزاء الدراسة، حتى تتمكن من تلخيص النتائج الفعلية بدقة.</a:t>
            </a:r>
            <a:endParaRPr b="0" i="0" sz="1450" u="none" cap="none" strike="noStrike"/>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p:nvPr/>
        </p:nvSpPr>
        <p:spPr>
          <a:xfrm>
            <a:off x="8883253" y="1708666"/>
            <a:ext cx="4988838" cy="62353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3900"/>
              <a:buFont typeface="Barlow"/>
              <a:buNone/>
            </a:pPr>
            <a:r>
              <a:rPr b="1" i="0" lang="en-US" sz="3900" u="none" cap="none" strike="noStrike">
                <a:solidFill>
                  <a:srgbClr val="2E3C4E"/>
                </a:solidFill>
                <a:latin typeface="IBM Plex Sans Arabic"/>
                <a:ea typeface="IBM Plex Sans Arabic"/>
                <a:cs typeface="IBM Plex Sans Arabic"/>
                <a:sym typeface="IBM Plex Sans Arabic"/>
              </a:rPr>
              <a:t>وصف المشروع وطبيعته</a:t>
            </a:r>
            <a:endParaRPr i="0" sz="3900" u="none" cap="none" strike="noStrike">
              <a:latin typeface="IBM Plex Sans Arabic"/>
              <a:ea typeface="IBM Plex Sans Arabic"/>
              <a:cs typeface="IBM Plex Sans Arabic"/>
              <a:sym typeface="IBM Plex Sans Arabic"/>
            </a:endParaRPr>
          </a:p>
        </p:txBody>
      </p:sp>
      <p:sp>
        <p:nvSpPr>
          <p:cNvPr id="136" name="Google Shape;136;p25"/>
          <p:cNvSpPr/>
          <p:nvPr/>
        </p:nvSpPr>
        <p:spPr>
          <a:xfrm>
            <a:off x="9627275" y="2711291"/>
            <a:ext cx="4244700" cy="2989800"/>
          </a:xfrm>
          <a:prstGeom prst="roundRect">
            <a:avLst>
              <a:gd fmla="val 9511"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7" name="Google Shape;137;p25"/>
          <p:cNvPicPr preferRelativeResize="0"/>
          <p:nvPr/>
        </p:nvPicPr>
        <p:blipFill rotWithShape="1">
          <a:blip r:embed="rId3">
            <a:alphaModFix/>
          </a:blip>
          <a:srcRect b="0" l="0" r="0" t="0"/>
          <a:stretch/>
        </p:blipFill>
        <p:spPr>
          <a:xfrm>
            <a:off x="13106281" y="2908459"/>
            <a:ext cx="568643" cy="568643"/>
          </a:xfrm>
          <a:prstGeom prst="rect">
            <a:avLst/>
          </a:prstGeom>
          <a:noFill/>
          <a:ln>
            <a:noFill/>
          </a:ln>
        </p:spPr>
      </p:pic>
      <p:pic>
        <p:nvPicPr>
          <p:cNvPr descr="preencoded.png" id="138" name="Google Shape;138;p25"/>
          <p:cNvPicPr preferRelativeResize="0"/>
          <p:nvPr/>
        </p:nvPicPr>
        <p:blipFill rotWithShape="1">
          <a:blip r:embed="rId4">
            <a:alphaModFix/>
          </a:blip>
          <a:srcRect b="0" l="0" r="0" t="0"/>
          <a:stretch/>
        </p:blipFill>
        <p:spPr>
          <a:xfrm>
            <a:off x="13262729" y="3064788"/>
            <a:ext cx="255865" cy="255865"/>
          </a:xfrm>
          <a:prstGeom prst="rect">
            <a:avLst/>
          </a:prstGeom>
          <a:noFill/>
          <a:ln>
            <a:noFill/>
          </a:ln>
        </p:spPr>
      </p:pic>
      <p:sp>
        <p:nvSpPr>
          <p:cNvPr id="139" name="Google Shape;139;p25"/>
          <p:cNvSpPr/>
          <p:nvPr/>
        </p:nvSpPr>
        <p:spPr>
          <a:xfrm>
            <a:off x="11180564" y="3666649"/>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نوع السوبر ماركت</a:t>
            </a:r>
            <a:endParaRPr i="0" sz="1950" u="none" cap="none" strike="noStrike">
              <a:latin typeface="IBM Plex Sans Arabic"/>
              <a:ea typeface="IBM Plex Sans Arabic"/>
              <a:cs typeface="IBM Plex Sans Arabic"/>
              <a:sym typeface="IBM Plex Sans Arabic"/>
            </a:endParaRPr>
          </a:p>
        </p:txBody>
      </p:sp>
      <p:sp>
        <p:nvSpPr>
          <p:cNvPr id="140" name="Google Shape;140;p25"/>
          <p:cNvSpPr/>
          <p:nvPr/>
        </p:nvSpPr>
        <p:spPr>
          <a:xfrm>
            <a:off x="9824442" y="4092059"/>
            <a:ext cx="3850481"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سوبر ماركت حي سكني</a:t>
            </a:r>
            <a:endParaRPr i="0" sz="1450" u="none" cap="none" strike="noStrike">
              <a:latin typeface="IBM Plex Sans Arabic"/>
              <a:ea typeface="IBM Plex Sans Arabic"/>
              <a:cs typeface="IBM Plex Sans Arabic"/>
              <a:sym typeface="IBM Plex Sans Arabic"/>
            </a:endParaRPr>
          </a:p>
        </p:txBody>
      </p:sp>
      <p:sp>
        <p:nvSpPr>
          <p:cNvPr id="141" name="Google Shape;141;p25"/>
          <p:cNvSpPr/>
          <p:nvPr/>
        </p:nvSpPr>
        <p:spPr>
          <a:xfrm>
            <a:off x="9824442" y="4461629"/>
            <a:ext cx="3850481"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محل شارع تجاري رئيسي</a:t>
            </a:r>
            <a:endParaRPr i="0" sz="1450" u="none" cap="none" strike="noStrike">
              <a:latin typeface="IBM Plex Sans Arabic"/>
              <a:ea typeface="IBM Plex Sans Arabic"/>
              <a:cs typeface="IBM Plex Sans Arabic"/>
              <a:sym typeface="IBM Plex Sans Arabic"/>
            </a:endParaRPr>
          </a:p>
        </p:txBody>
      </p:sp>
      <p:sp>
        <p:nvSpPr>
          <p:cNvPr id="142" name="Google Shape;142;p25"/>
          <p:cNvSpPr/>
          <p:nvPr/>
        </p:nvSpPr>
        <p:spPr>
          <a:xfrm>
            <a:off x="9824442" y="4831199"/>
            <a:ext cx="3850481"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ميني ماركت صغير</a:t>
            </a:r>
            <a:endParaRPr i="0" sz="1450" u="none" cap="none" strike="noStrike">
              <a:latin typeface="IBM Plex Sans Arabic"/>
              <a:ea typeface="IBM Plex Sans Arabic"/>
              <a:cs typeface="IBM Plex Sans Arabic"/>
              <a:sym typeface="IBM Plex Sans Arabic"/>
            </a:endParaRPr>
          </a:p>
        </p:txBody>
      </p:sp>
      <p:sp>
        <p:nvSpPr>
          <p:cNvPr id="143" name="Google Shape;143;p25"/>
          <p:cNvSpPr/>
          <p:nvPr/>
        </p:nvSpPr>
        <p:spPr>
          <a:xfrm>
            <a:off x="9824442" y="5200769"/>
            <a:ext cx="3850481"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سلسلة قابلة للتوسع</a:t>
            </a:r>
            <a:endParaRPr i="0" sz="1450" u="none" cap="none" strike="noStrike">
              <a:latin typeface="IBM Plex Sans Arabic"/>
              <a:ea typeface="IBM Plex Sans Arabic"/>
              <a:cs typeface="IBM Plex Sans Arabic"/>
              <a:sym typeface="IBM Plex Sans Arabic"/>
            </a:endParaRPr>
          </a:p>
        </p:txBody>
      </p:sp>
      <p:sp>
        <p:nvSpPr>
          <p:cNvPr id="144" name="Google Shape;144;p25"/>
          <p:cNvSpPr/>
          <p:nvPr/>
        </p:nvSpPr>
        <p:spPr>
          <a:xfrm>
            <a:off x="5192792" y="2711291"/>
            <a:ext cx="4244935" cy="2989898"/>
          </a:xfrm>
          <a:prstGeom prst="roundRect">
            <a:avLst>
              <a:gd fmla="val 9511"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45" name="Google Shape;145;p25"/>
          <p:cNvPicPr preferRelativeResize="0"/>
          <p:nvPr/>
        </p:nvPicPr>
        <p:blipFill rotWithShape="1">
          <a:blip r:embed="rId5">
            <a:alphaModFix/>
          </a:blip>
          <a:srcRect b="0" l="0" r="0" t="0"/>
          <a:stretch/>
        </p:blipFill>
        <p:spPr>
          <a:xfrm>
            <a:off x="8671917" y="2908459"/>
            <a:ext cx="568643" cy="568643"/>
          </a:xfrm>
          <a:prstGeom prst="rect">
            <a:avLst/>
          </a:prstGeom>
          <a:noFill/>
          <a:ln>
            <a:noFill/>
          </a:ln>
        </p:spPr>
      </p:pic>
      <p:pic>
        <p:nvPicPr>
          <p:cNvPr descr="preencoded.png" id="146" name="Google Shape;146;p25"/>
          <p:cNvPicPr preferRelativeResize="0"/>
          <p:nvPr/>
        </p:nvPicPr>
        <p:blipFill rotWithShape="1">
          <a:blip r:embed="rId6">
            <a:alphaModFix/>
          </a:blip>
          <a:srcRect b="0" l="0" r="0" t="0"/>
          <a:stretch/>
        </p:blipFill>
        <p:spPr>
          <a:xfrm>
            <a:off x="8828365" y="3064788"/>
            <a:ext cx="255865" cy="255865"/>
          </a:xfrm>
          <a:prstGeom prst="rect">
            <a:avLst/>
          </a:prstGeom>
          <a:noFill/>
          <a:ln>
            <a:noFill/>
          </a:ln>
        </p:spPr>
      </p:pic>
      <p:sp>
        <p:nvSpPr>
          <p:cNvPr id="147" name="Google Shape;147;p25"/>
          <p:cNvSpPr/>
          <p:nvPr/>
        </p:nvSpPr>
        <p:spPr>
          <a:xfrm>
            <a:off x="6746200" y="3666649"/>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المواصفات الفنية</a:t>
            </a:r>
            <a:endParaRPr i="0" sz="1950" u="none" cap="none" strike="noStrike">
              <a:latin typeface="IBM Plex Sans Arabic"/>
              <a:ea typeface="IBM Plex Sans Arabic"/>
              <a:cs typeface="IBM Plex Sans Arabic"/>
              <a:sym typeface="IBM Plex Sans Arabic"/>
            </a:endParaRPr>
          </a:p>
        </p:txBody>
      </p:sp>
      <p:sp>
        <p:nvSpPr>
          <p:cNvPr id="148" name="Google Shape;148;p25"/>
          <p:cNvSpPr/>
          <p:nvPr/>
        </p:nvSpPr>
        <p:spPr>
          <a:xfrm>
            <a:off x="5389959" y="4092059"/>
            <a:ext cx="3850600"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المساحة التقريبية بالمتر المربع</a:t>
            </a:r>
            <a:endParaRPr i="0" sz="1450" u="none" cap="none" strike="noStrike">
              <a:latin typeface="IBM Plex Sans Arabic"/>
              <a:ea typeface="IBM Plex Sans Arabic"/>
              <a:cs typeface="IBM Plex Sans Arabic"/>
              <a:sym typeface="IBM Plex Sans Arabic"/>
            </a:endParaRPr>
          </a:p>
        </p:txBody>
      </p:sp>
      <p:sp>
        <p:nvSpPr>
          <p:cNvPr id="149" name="Google Shape;149;p25"/>
          <p:cNvSpPr/>
          <p:nvPr/>
        </p:nvSpPr>
        <p:spPr>
          <a:xfrm>
            <a:off x="5389959" y="4461629"/>
            <a:ext cx="3850600"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عدد الأرفف والثلاجات</a:t>
            </a:r>
            <a:endParaRPr i="0" sz="1450" u="none" cap="none" strike="noStrike">
              <a:latin typeface="IBM Plex Sans Arabic"/>
              <a:ea typeface="IBM Plex Sans Arabic"/>
              <a:cs typeface="IBM Plex Sans Arabic"/>
              <a:sym typeface="IBM Plex Sans Arabic"/>
            </a:endParaRPr>
          </a:p>
        </p:txBody>
      </p:sp>
      <p:sp>
        <p:nvSpPr>
          <p:cNvPr id="150" name="Google Shape;150;p25"/>
          <p:cNvSpPr/>
          <p:nvPr/>
        </p:nvSpPr>
        <p:spPr>
          <a:xfrm>
            <a:off x="5389959" y="4831199"/>
            <a:ext cx="3850600"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أقسام السلع الرئيسية</a:t>
            </a:r>
            <a:endParaRPr i="0" sz="1450" u="none" cap="none" strike="noStrike">
              <a:latin typeface="IBM Plex Sans Arabic"/>
              <a:ea typeface="IBM Plex Sans Arabic"/>
              <a:cs typeface="IBM Plex Sans Arabic"/>
              <a:sym typeface="IBM Plex Sans Arabic"/>
            </a:endParaRPr>
          </a:p>
        </p:txBody>
      </p:sp>
      <p:sp>
        <p:nvSpPr>
          <p:cNvPr id="151" name="Google Shape;151;p25"/>
          <p:cNvSpPr/>
          <p:nvPr/>
        </p:nvSpPr>
        <p:spPr>
          <a:xfrm>
            <a:off x="5389959" y="5200769"/>
            <a:ext cx="3850600"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نقاط الدفع والكاشير</a:t>
            </a:r>
            <a:endParaRPr i="0" sz="1450" u="none" cap="none" strike="noStrike">
              <a:latin typeface="IBM Plex Sans Arabic"/>
              <a:ea typeface="IBM Plex Sans Arabic"/>
              <a:cs typeface="IBM Plex Sans Arabic"/>
              <a:sym typeface="IBM Plex Sans Arabic"/>
            </a:endParaRPr>
          </a:p>
        </p:txBody>
      </p:sp>
      <p:sp>
        <p:nvSpPr>
          <p:cNvPr id="152" name="Google Shape;152;p25"/>
          <p:cNvSpPr/>
          <p:nvPr/>
        </p:nvSpPr>
        <p:spPr>
          <a:xfrm>
            <a:off x="758428" y="2711291"/>
            <a:ext cx="4244816" cy="2989898"/>
          </a:xfrm>
          <a:prstGeom prst="roundRect">
            <a:avLst>
              <a:gd fmla="val 9511"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53" name="Google Shape;153;p25"/>
          <p:cNvPicPr preferRelativeResize="0"/>
          <p:nvPr/>
        </p:nvPicPr>
        <p:blipFill rotWithShape="1">
          <a:blip r:embed="rId7">
            <a:alphaModFix/>
          </a:blip>
          <a:srcRect b="0" l="0" r="0" t="0"/>
          <a:stretch/>
        </p:blipFill>
        <p:spPr>
          <a:xfrm>
            <a:off x="4237434" y="2908459"/>
            <a:ext cx="568643" cy="568643"/>
          </a:xfrm>
          <a:prstGeom prst="rect">
            <a:avLst/>
          </a:prstGeom>
          <a:noFill/>
          <a:ln>
            <a:noFill/>
          </a:ln>
        </p:spPr>
      </p:pic>
      <p:pic>
        <p:nvPicPr>
          <p:cNvPr descr="preencoded.png" id="154" name="Google Shape;154;p25"/>
          <p:cNvPicPr preferRelativeResize="0"/>
          <p:nvPr/>
        </p:nvPicPr>
        <p:blipFill rotWithShape="1">
          <a:blip r:embed="rId8">
            <a:alphaModFix/>
          </a:blip>
          <a:srcRect b="0" l="0" r="0" t="0"/>
          <a:stretch/>
        </p:blipFill>
        <p:spPr>
          <a:xfrm>
            <a:off x="4393883" y="3064788"/>
            <a:ext cx="255865" cy="255865"/>
          </a:xfrm>
          <a:prstGeom prst="rect">
            <a:avLst/>
          </a:prstGeom>
          <a:noFill/>
          <a:ln>
            <a:noFill/>
          </a:ln>
        </p:spPr>
      </p:pic>
      <p:sp>
        <p:nvSpPr>
          <p:cNvPr id="155" name="Google Shape;155;p25"/>
          <p:cNvSpPr/>
          <p:nvPr/>
        </p:nvSpPr>
        <p:spPr>
          <a:xfrm>
            <a:off x="2311718" y="3666649"/>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الرؤية والرسالة</a:t>
            </a:r>
            <a:endParaRPr i="0" sz="1950" u="none" cap="none" strike="noStrike">
              <a:latin typeface="IBM Plex Sans Arabic"/>
              <a:ea typeface="IBM Plex Sans Arabic"/>
              <a:cs typeface="IBM Plex Sans Arabic"/>
              <a:sym typeface="IBM Plex Sans Arabic"/>
            </a:endParaRPr>
          </a:p>
        </p:txBody>
      </p:sp>
      <p:sp>
        <p:nvSpPr>
          <p:cNvPr id="156" name="Google Shape;156;p25"/>
          <p:cNvSpPr/>
          <p:nvPr/>
        </p:nvSpPr>
        <p:spPr>
          <a:xfrm>
            <a:off x="955596" y="4092059"/>
            <a:ext cx="3850481"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تغطية احتياجات المجتمع المحلي</a:t>
            </a:r>
            <a:endParaRPr i="0" sz="1450" u="none" cap="none" strike="noStrike">
              <a:latin typeface="IBM Plex Sans Arabic"/>
              <a:ea typeface="IBM Plex Sans Arabic"/>
              <a:cs typeface="IBM Plex Sans Arabic"/>
              <a:sym typeface="IBM Plex Sans Arabic"/>
            </a:endParaRPr>
          </a:p>
        </p:txBody>
      </p:sp>
      <p:sp>
        <p:nvSpPr>
          <p:cNvPr id="157" name="Google Shape;157;p25"/>
          <p:cNvSpPr/>
          <p:nvPr/>
        </p:nvSpPr>
        <p:spPr>
          <a:xfrm>
            <a:off x="955596" y="4461629"/>
            <a:ext cx="3850481"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بناء علامة تجارية موثوقة</a:t>
            </a:r>
            <a:endParaRPr i="0" sz="1450" u="none" cap="none" strike="noStrike">
              <a:latin typeface="IBM Plex Sans Arabic"/>
              <a:ea typeface="IBM Plex Sans Arabic"/>
              <a:cs typeface="IBM Plex Sans Arabic"/>
              <a:sym typeface="IBM Plex Sans Arabic"/>
            </a:endParaRPr>
          </a:p>
        </p:txBody>
      </p:sp>
      <p:sp>
        <p:nvSpPr>
          <p:cNvPr id="158" name="Google Shape;158;p25"/>
          <p:cNvSpPr/>
          <p:nvPr/>
        </p:nvSpPr>
        <p:spPr>
          <a:xfrm>
            <a:off x="955596" y="4831199"/>
            <a:ext cx="3850481"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تقديم خدمة سريعة وفعالة</a:t>
            </a:r>
            <a:endParaRPr i="0" sz="1450" u="none" cap="none" strike="noStrike">
              <a:latin typeface="IBM Plex Sans Arabic"/>
              <a:ea typeface="IBM Plex Sans Arabic"/>
              <a:cs typeface="IBM Plex Sans Arabic"/>
              <a:sym typeface="IBM Plex Sans Arabic"/>
            </a:endParaRPr>
          </a:p>
        </p:txBody>
      </p:sp>
      <p:sp>
        <p:nvSpPr>
          <p:cNvPr id="159" name="Google Shape;159;p25"/>
          <p:cNvSpPr/>
          <p:nvPr/>
        </p:nvSpPr>
        <p:spPr>
          <a:xfrm>
            <a:off x="955596" y="5200769"/>
            <a:ext cx="3850481"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أسعار منافسة وجودة عالية</a:t>
            </a:r>
            <a:endParaRPr i="0" sz="1450" u="none" cap="none" strike="noStrike">
              <a:latin typeface="IBM Plex Sans Arabic"/>
              <a:ea typeface="IBM Plex Sans Arabic"/>
              <a:cs typeface="IBM Plex Sans Arabic"/>
              <a:sym typeface="IBM Plex Sans Arabic"/>
            </a:endParaRPr>
          </a:p>
        </p:txBody>
      </p:sp>
      <p:sp>
        <p:nvSpPr>
          <p:cNvPr id="160" name="Google Shape;160;p25"/>
          <p:cNvSpPr/>
          <p:nvPr/>
        </p:nvSpPr>
        <p:spPr>
          <a:xfrm>
            <a:off x="758309" y="5914430"/>
            <a:ext cx="13113782" cy="60650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يجب أن يوضح هذا القسم بشكل دقيق طبيعة المشروع وحجمه، مع تحديد الأهداف الاستراتيجية قصيرة ومتوسطة وطويلة المدى، والميزة التنافسية التي ستميز سوبر ماركتك عن المنافسين.</a:t>
            </a:r>
            <a:endParaRPr i="0" sz="1450" u="none" cap="none" strike="noStrike">
              <a:latin typeface="IBM Plex Sans Arabic"/>
              <a:ea typeface="IBM Plex Sans Arabic"/>
              <a:cs typeface="IBM Plex Sans Arabic"/>
              <a:sym typeface="IBM Plex Sans Arab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p:nvPr/>
        </p:nvSpPr>
        <p:spPr>
          <a:xfrm>
            <a:off x="8883253" y="1710214"/>
            <a:ext cx="4988838" cy="62353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3900"/>
              <a:buFont typeface="Barlow"/>
              <a:buNone/>
            </a:pPr>
            <a:r>
              <a:rPr b="1" i="0" lang="en-US" sz="3900" u="none" cap="none" strike="noStrike">
                <a:solidFill>
                  <a:srgbClr val="2E3C4E"/>
                </a:solidFill>
                <a:latin typeface="IBM Plex Sans Arabic"/>
                <a:ea typeface="IBM Plex Sans Arabic"/>
                <a:cs typeface="IBM Plex Sans Arabic"/>
                <a:sym typeface="IBM Plex Sans Arabic"/>
              </a:rPr>
              <a:t>دراسة السوق والمنافسين</a:t>
            </a:r>
            <a:endParaRPr i="0" sz="3900" u="none" cap="none" strike="noStrike">
              <a:latin typeface="IBM Plex Sans Arabic"/>
              <a:ea typeface="IBM Plex Sans Arabic"/>
              <a:cs typeface="IBM Plex Sans Arabic"/>
              <a:sym typeface="IBM Plex Sans Arabic"/>
            </a:endParaRPr>
          </a:p>
        </p:txBody>
      </p:sp>
      <p:sp>
        <p:nvSpPr>
          <p:cNvPr id="167" name="Google Shape;167;p26"/>
          <p:cNvSpPr/>
          <p:nvPr/>
        </p:nvSpPr>
        <p:spPr>
          <a:xfrm>
            <a:off x="10844093" y="2409468"/>
            <a:ext cx="3027997" cy="374094"/>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2E3C4E"/>
              </a:buClr>
              <a:buSzPts val="2350"/>
              <a:buFont typeface="Barlow"/>
              <a:buNone/>
            </a:pPr>
            <a:r>
              <a:rPr b="1" i="0" lang="en-US" sz="2350" u="none" cap="none" strike="noStrike">
                <a:solidFill>
                  <a:srgbClr val="2E3C4E"/>
                </a:solidFill>
                <a:latin typeface="IBM Plex Sans Arabic"/>
                <a:ea typeface="IBM Plex Sans Arabic"/>
                <a:cs typeface="IBM Plex Sans Arabic"/>
                <a:sym typeface="IBM Plex Sans Arabic"/>
              </a:rPr>
              <a:t>تحليل المنطقة المستهدفة</a:t>
            </a:r>
            <a:endParaRPr i="0" sz="2350" u="none" cap="none" strike="noStrike">
              <a:latin typeface="IBM Plex Sans Arabic"/>
              <a:ea typeface="IBM Plex Sans Arabic"/>
              <a:cs typeface="IBM Plex Sans Arabic"/>
              <a:sym typeface="IBM Plex Sans Arabic"/>
            </a:endParaRPr>
          </a:p>
        </p:txBody>
      </p:sp>
      <p:sp>
        <p:nvSpPr>
          <p:cNvPr id="168" name="Google Shape;168;p26"/>
          <p:cNvSpPr/>
          <p:nvPr/>
        </p:nvSpPr>
        <p:spPr>
          <a:xfrm>
            <a:off x="4589621" y="3257431"/>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1950"/>
              <a:buFont typeface="Barlow"/>
              <a:buNone/>
            </a:pPr>
            <a:r>
              <a:rPr b="1" i="0" lang="en-US" sz="1950" u="none" cap="none" strike="noStrike">
                <a:solidFill>
                  <a:srgbClr val="2E3C4E"/>
                </a:solidFill>
                <a:latin typeface="IBM Plex Sans Arabic"/>
                <a:ea typeface="IBM Plex Sans Arabic"/>
                <a:cs typeface="IBM Plex Sans Arabic"/>
                <a:sym typeface="IBM Plex Sans Arabic"/>
              </a:rPr>
              <a:t>الخصائص الديموغرافية</a:t>
            </a:r>
            <a:endParaRPr i="0" sz="1950" u="none" cap="none" strike="noStrike">
              <a:latin typeface="IBM Plex Sans Arabic"/>
              <a:ea typeface="IBM Plex Sans Arabic"/>
              <a:cs typeface="IBM Plex Sans Arabic"/>
              <a:sym typeface="IBM Plex Sans Arabic"/>
            </a:endParaRPr>
          </a:p>
        </p:txBody>
      </p:sp>
      <p:sp>
        <p:nvSpPr>
          <p:cNvPr id="169" name="Google Shape;169;p26"/>
          <p:cNvSpPr/>
          <p:nvPr/>
        </p:nvSpPr>
        <p:spPr>
          <a:xfrm>
            <a:off x="758309" y="3758684"/>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IBM Plex Sans Arabic"/>
                <a:ea typeface="IBM Plex Sans Arabic"/>
                <a:cs typeface="IBM Plex Sans Arabic"/>
                <a:sym typeface="IBM Plex Sans Arabic"/>
              </a:rPr>
              <a:t>الكثافة السكانية:</a:t>
            </a:r>
            <a:r>
              <a:rPr i="0" lang="en-US" sz="1450" u="none" cap="none" strike="noStrike">
                <a:solidFill>
                  <a:srgbClr val="384653"/>
                </a:solidFill>
                <a:latin typeface="IBM Plex Sans Arabic"/>
                <a:ea typeface="IBM Plex Sans Arabic"/>
                <a:cs typeface="IBM Plex Sans Arabic"/>
                <a:sym typeface="IBM Plex Sans Arabic"/>
              </a:rPr>
              <a:t> عدد السكان في دائرة نصف قطرها كيلومتر واحد</a:t>
            </a:r>
            <a:endParaRPr i="0" sz="1450" u="none" cap="none" strike="noStrike">
              <a:latin typeface="IBM Plex Sans Arabic"/>
              <a:ea typeface="IBM Plex Sans Arabic"/>
              <a:cs typeface="IBM Plex Sans Arabic"/>
              <a:sym typeface="IBM Plex Sans Arabic"/>
            </a:endParaRPr>
          </a:p>
        </p:txBody>
      </p:sp>
      <p:sp>
        <p:nvSpPr>
          <p:cNvPr id="170" name="Google Shape;170;p26"/>
          <p:cNvSpPr/>
          <p:nvPr/>
        </p:nvSpPr>
        <p:spPr>
          <a:xfrm>
            <a:off x="758309" y="4128254"/>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IBM Plex Sans Arabic"/>
                <a:ea typeface="IBM Plex Sans Arabic"/>
                <a:cs typeface="IBM Plex Sans Arabic"/>
                <a:sym typeface="IBM Plex Sans Arabic"/>
              </a:rPr>
              <a:t>مستوى الدخل:</a:t>
            </a:r>
            <a:r>
              <a:rPr i="0" lang="en-US" sz="1450" u="none" cap="none" strike="noStrike">
                <a:solidFill>
                  <a:srgbClr val="384653"/>
                </a:solidFill>
                <a:latin typeface="IBM Plex Sans Arabic"/>
                <a:ea typeface="IBM Plex Sans Arabic"/>
                <a:cs typeface="IBM Plex Sans Arabic"/>
                <a:sym typeface="IBM Plex Sans Arabic"/>
              </a:rPr>
              <a:t> متوسط دخل الأسر والقوة الشرائية</a:t>
            </a:r>
            <a:endParaRPr i="0" sz="1450" u="none" cap="none" strike="noStrike">
              <a:latin typeface="IBM Plex Sans Arabic"/>
              <a:ea typeface="IBM Plex Sans Arabic"/>
              <a:cs typeface="IBM Plex Sans Arabic"/>
              <a:sym typeface="IBM Plex Sans Arabic"/>
            </a:endParaRPr>
          </a:p>
        </p:txBody>
      </p:sp>
      <p:sp>
        <p:nvSpPr>
          <p:cNvPr id="171" name="Google Shape;171;p26"/>
          <p:cNvSpPr/>
          <p:nvPr/>
        </p:nvSpPr>
        <p:spPr>
          <a:xfrm>
            <a:off x="758309" y="4497824"/>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IBM Plex Sans Arabic"/>
                <a:ea typeface="IBM Plex Sans Arabic"/>
                <a:cs typeface="IBM Plex Sans Arabic"/>
                <a:sym typeface="IBM Plex Sans Arabic"/>
              </a:rPr>
              <a:t>نمط الاستهلاك:</a:t>
            </a:r>
            <a:r>
              <a:rPr i="0" lang="en-US" sz="1450" u="none" cap="none" strike="noStrike">
                <a:solidFill>
                  <a:srgbClr val="384653"/>
                </a:solidFill>
                <a:latin typeface="IBM Plex Sans Arabic"/>
                <a:ea typeface="IBM Plex Sans Arabic"/>
                <a:cs typeface="IBM Plex Sans Arabic"/>
                <a:sym typeface="IBM Plex Sans Arabic"/>
              </a:rPr>
              <a:t> عادات الشراء والتسوق للمنطقة</a:t>
            </a:r>
            <a:endParaRPr i="0" sz="1450" u="none" cap="none" strike="noStrike">
              <a:latin typeface="IBM Plex Sans Arabic"/>
              <a:ea typeface="IBM Plex Sans Arabic"/>
              <a:cs typeface="IBM Plex Sans Arabic"/>
              <a:sym typeface="IBM Plex Sans Arabic"/>
            </a:endParaRPr>
          </a:p>
        </p:txBody>
      </p:sp>
      <p:sp>
        <p:nvSpPr>
          <p:cNvPr id="172" name="Google Shape;172;p26"/>
          <p:cNvSpPr/>
          <p:nvPr/>
        </p:nvSpPr>
        <p:spPr>
          <a:xfrm>
            <a:off x="758309" y="4867394"/>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IBM Plex Sans Arabic"/>
                <a:ea typeface="IBM Plex Sans Arabic"/>
                <a:cs typeface="IBM Plex Sans Arabic"/>
                <a:sym typeface="IBM Plex Sans Arabic"/>
              </a:rPr>
              <a:t>المرافق القريبة:</a:t>
            </a:r>
            <a:r>
              <a:rPr i="0" lang="en-US" sz="1450" u="none" cap="none" strike="noStrike">
                <a:solidFill>
                  <a:srgbClr val="384653"/>
                </a:solidFill>
                <a:latin typeface="IBM Plex Sans Arabic"/>
                <a:ea typeface="IBM Plex Sans Arabic"/>
                <a:cs typeface="IBM Plex Sans Arabic"/>
                <a:sym typeface="IBM Plex Sans Arabic"/>
              </a:rPr>
              <a:t> المدارس، المساجد، المجمعات السكنية</a:t>
            </a:r>
            <a:endParaRPr i="0" sz="1450" u="none" cap="none" strike="noStrike">
              <a:latin typeface="IBM Plex Sans Arabic"/>
              <a:ea typeface="IBM Plex Sans Arabic"/>
              <a:cs typeface="IBM Plex Sans Arabic"/>
              <a:sym typeface="IBM Plex Sans Arabic"/>
            </a:endParaRPr>
          </a:p>
        </p:txBody>
      </p:sp>
      <p:sp>
        <p:nvSpPr>
          <p:cNvPr id="173" name="Google Shape;173;p26"/>
          <p:cNvSpPr/>
          <p:nvPr/>
        </p:nvSpPr>
        <p:spPr>
          <a:xfrm>
            <a:off x="11385352" y="3257431"/>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1950"/>
              <a:buFont typeface="Barlow"/>
              <a:buNone/>
            </a:pPr>
            <a:r>
              <a:rPr b="1" i="0" lang="en-US" sz="1950" u="none" cap="none" strike="noStrike">
                <a:solidFill>
                  <a:srgbClr val="2E3C4E"/>
                </a:solidFill>
                <a:latin typeface="IBM Plex Sans Arabic"/>
                <a:ea typeface="IBM Plex Sans Arabic"/>
                <a:cs typeface="IBM Plex Sans Arabic"/>
                <a:sym typeface="IBM Plex Sans Arabic"/>
              </a:rPr>
              <a:t>تحليل المنافسة</a:t>
            </a:r>
            <a:endParaRPr i="0" sz="1950" u="none" cap="none" strike="noStrike">
              <a:latin typeface="IBM Plex Sans Arabic"/>
              <a:ea typeface="IBM Plex Sans Arabic"/>
              <a:cs typeface="IBM Plex Sans Arabic"/>
              <a:sym typeface="IBM Plex Sans Arabic"/>
            </a:endParaRPr>
          </a:p>
        </p:txBody>
      </p:sp>
      <p:sp>
        <p:nvSpPr>
          <p:cNvPr id="174" name="Google Shape;174;p26"/>
          <p:cNvSpPr/>
          <p:nvPr/>
        </p:nvSpPr>
        <p:spPr>
          <a:xfrm>
            <a:off x="7554039" y="3758684"/>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IBM Plex Sans Arabic"/>
                <a:ea typeface="IBM Plex Sans Arabic"/>
                <a:cs typeface="IBM Plex Sans Arabic"/>
                <a:sym typeface="IBM Plex Sans Arabic"/>
              </a:rPr>
              <a:t>العدد:</a:t>
            </a:r>
            <a:r>
              <a:rPr i="0" lang="en-US" sz="1450" u="none" cap="none" strike="noStrike">
                <a:solidFill>
                  <a:srgbClr val="384653"/>
                </a:solidFill>
                <a:latin typeface="IBM Plex Sans Arabic"/>
                <a:ea typeface="IBM Plex Sans Arabic"/>
                <a:cs typeface="IBM Plex Sans Arabic"/>
                <a:sym typeface="IBM Plex Sans Arabic"/>
              </a:rPr>
              <a:t> حصر البقالات والسوبر ماركت القريبة</a:t>
            </a:r>
            <a:endParaRPr i="0" sz="1450" u="none" cap="none" strike="noStrike">
              <a:latin typeface="IBM Plex Sans Arabic"/>
              <a:ea typeface="IBM Plex Sans Arabic"/>
              <a:cs typeface="IBM Plex Sans Arabic"/>
              <a:sym typeface="IBM Plex Sans Arabic"/>
            </a:endParaRPr>
          </a:p>
        </p:txBody>
      </p:sp>
      <p:sp>
        <p:nvSpPr>
          <p:cNvPr id="175" name="Google Shape;175;p26"/>
          <p:cNvSpPr/>
          <p:nvPr/>
        </p:nvSpPr>
        <p:spPr>
          <a:xfrm>
            <a:off x="7554039" y="4128254"/>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IBM Plex Sans Arabic"/>
                <a:ea typeface="IBM Plex Sans Arabic"/>
                <a:cs typeface="IBM Plex Sans Arabic"/>
                <a:sym typeface="IBM Plex Sans Arabic"/>
              </a:rPr>
              <a:t>نقاط القوة:</a:t>
            </a:r>
            <a:r>
              <a:rPr i="0" lang="en-US" sz="1450" u="none" cap="none" strike="noStrike">
                <a:solidFill>
                  <a:srgbClr val="384653"/>
                </a:solidFill>
                <a:latin typeface="IBM Plex Sans Arabic"/>
                <a:ea typeface="IBM Plex Sans Arabic"/>
                <a:cs typeface="IBM Plex Sans Arabic"/>
                <a:sym typeface="IBM Plex Sans Arabic"/>
              </a:rPr>
              <a:t> ما يميز المنافسين (موقع، أسعار، تشكيلة)</a:t>
            </a:r>
            <a:endParaRPr i="0" sz="1450" u="none" cap="none" strike="noStrike">
              <a:latin typeface="IBM Plex Sans Arabic"/>
              <a:ea typeface="IBM Plex Sans Arabic"/>
              <a:cs typeface="IBM Plex Sans Arabic"/>
              <a:sym typeface="IBM Plex Sans Arabic"/>
            </a:endParaRPr>
          </a:p>
        </p:txBody>
      </p:sp>
      <p:sp>
        <p:nvSpPr>
          <p:cNvPr id="176" name="Google Shape;176;p26"/>
          <p:cNvSpPr/>
          <p:nvPr/>
        </p:nvSpPr>
        <p:spPr>
          <a:xfrm>
            <a:off x="7554039" y="4497824"/>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IBM Plex Sans Arabic"/>
                <a:ea typeface="IBM Plex Sans Arabic"/>
                <a:cs typeface="IBM Plex Sans Arabic"/>
                <a:sym typeface="IBM Plex Sans Arabic"/>
              </a:rPr>
              <a:t>نقاط الضعف:</a:t>
            </a:r>
            <a:r>
              <a:rPr i="0" lang="en-US" sz="1450" u="none" cap="none" strike="noStrike">
                <a:solidFill>
                  <a:srgbClr val="384653"/>
                </a:solidFill>
                <a:latin typeface="IBM Plex Sans Arabic"/>
                <a:ea typeface="IBM Plex Sans Arabic"/>
                <a:cs typeface="IBM Plex Sans Arabic"/>
                <a:sym typeface="IBM Plex Sans Arabic"/>
              </a:rPr>
              <a:t> الثغرات في خدماتهم</a:t>
            </a:r>
            <a:endParaRPr i="0" sz="1450" u="none" cap="none" strike="noStrike">
              <a:latin typeface="IBM Plex Sans Arabic"/>
              <a:ea typeface="IBM Plex Sans Arabic"/>
              <a:cs typeface="IBM Plex Sans Arabic"/>
              <a:sym typeface="IBM Plex Sans Arabic"/>
            </a:endParaRPr>
          </a:p>
        </p:txBody>
      </p:sp>
      <p:sp>
        <p:nvSpPr>
          <p:cNvPr id="177" name="Google Shape;177;p26"/>
          <p:cNvSpPr/>
          <p:nvPr/>
        </p:nvSpPr>
        <p:spPr>
          <a:xfrm>
            <a:off x="7554039" y="4867394"/>
            <a:ext cx="632567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b="1" i="0" lang="en-US" sz="1450" u="none" cap="none" strike="noStrike">
                <a:solidFill>
                  <a:srgbClr val="384653"/>
                </a:solidFill>
                <a:latin typeface="IBM Plex Sans Arabic"/>
                <a:ea typeface="IBM Plex Sans Arabic"/>
                <a:cs typeface="IBM Plex Sans Arabic"/>
                <a:sym typeface="IBM Plex Sans Arabic"/>
              </a:rPr>
              <a:t>الفرص:</a:t>
            </a:r>
            <a:r>
              <a:rPr i="0" lang="en-US" sz="1450" u="none" cap="none" strike="noStrike">
                <a:solidFill>
                  <a:srgbClr val="384653"/>
                </a:solidFill>
                <a:latin typeface="IBM Plex Sans Arabic"/>
                <a:ea typeface="IBM Plex Sans Arabic"/>
                <a:cs typeface="IBM Plex Sans Arabic"/>
                <a:sym typeface="IBM Plex Sans Arabic"/>
              </a:rPr>
              <a:t> المجالات غير المستغلة (توصيل، ساعات عمل، منتجات خاصة)</a:t>
            </a:r>
            <a:endParaRPr i="0" sz="1450" u="none" cap="none" strike="noStrike">
              <a:latin typeface="IBM Plex Sans Arabic"/>
              <a:ea typeface="IBM Plex Sans Arabic"/>
              <a:cs typeface="IBM Plex Sans Arabic"/>
              <a:sym typeface="IBM Plex Sans Arabic"/>
            </a:endParaRPr>
          </a:p>
        </p:txBody>
      </p:sp>
      <p:sp>
        <p:nvSpPr>
          <p:cNvPr id="178" name="Google Shape;178;p26"/>
          <p:cNvSpPr/>
          <p:nvPr/>
        </p:nvSpPr>
        <p:spPr>
          <a:xfrm>
            <a:off x="758309" y="5544987"/>
            <a:ext cx="13113782" cy="31313"/>
          </a:xfrm>
          <a:prstGeom prst="rect">
            <a:avLst/>
          </a:prstGeom>
          <a:solidFill>
            <a:srgbClr val="38465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6"/>
          <p:cNvSpPr/>
          <p:nvPr/>
        </p:nvSpPr>
        <p:spPr>
          <a:xfrm>
            <a:off x="758309" y="6002774"/>
            <a:ext cx="12829461"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دراسة المنافسين ليست لتقليدهم، بل لاكتشاف الفجوات في السوق التي يمكنك سدها بإبداع وابتكار، مما يمنحك ميزة تنافسية حقيقية.</a:t>
            </a:r>
            <a:endParaRPr i="0" sz="1450" u="none" cap="none" strike="noStrike">
              <a:latin typeface="IBM Plex Sans Arabic"/>
              <a:ea typeface="IBM Plex Sans Arabic"/>
              <a:cs typeface="IBM Plex Sans Arabic"/>
              <a:sym typeface="IBM Plex Sans Arabic"/>
            </a:endParaRPr>
          </a:p>
        </p:txBody>
      </p:sp>
      <p:sp>
        <p:nvSpPr>
          <p:cNvPr id="180" name="Google Shape;180;p26"/>
          <p:cNvSpPr/>
          <p:nvPr/>
        </p:nvSpPr>
        <p:spPr>
          <a:xfrm>
            <a:off x="13849231" y="5789533"/>
            <a:ext cx="22860" cy="729734"/>
          </a:xfrm>
          <a:prstGeom prst="rect">
            <a:avLst/>
          </a:prstGeom>
          <a:solidFill>
            <a:srgbClr val="75BA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p:nvPr/>
        </p:nvSpPr>
        <p:spPr>
          <a:xfrm>
            <a:off x="7831217" y="1479471"/>
            <a:ext cx="6040874" cy="62353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3900"/>
              <a:buFont typeface="Barlow"/>
              <a:buNone/>
            </a:pPr>
            <a:r>
              <a:rPr b="1" i="0" lang="en-US" sz="3900" u="none" cap="none" strike="noStrike">
                <a:solidFill>
                  <a:srgbClr val="2E3C4E"/>
                </a:solidFill>
                <a:latin typeface="IBM Plex Sans Arabic"/>
                <a:ea typeface="IBM Plex Sans Arabic"/>
                <a:cs typeface="IBM Plex Sans Arabic"/>
                <a:sym typeface="IBM Plex Sans Arabic"/>
              </a:rPr>
              <a:t>العملاء المستهدفون والمنتجات</a:t>
            </a:r>
            <a:endParaRPr i="0" sz="3900" u="none" cap="none" strike="noStrike">
              <a:latin typeface="IBM Plex Sans Arabic"/>
              <a:ea typeface="IBM Plex Sans Arabic"/>
              <a:cs typeface="IBM Plex Sans Arabic"/>
              <a:sym typeface="IBM Plex Sans Arabic"/>
            </a:endParaRPr>
          </a:p>
        </p:txBody>
      </p:sp>
      <p:pic>
        <p:nvPicPr>
          <p:cNvPr descr="preencoded.png" id="187" name="Google Shape;187;p27"/>
          <p:cNvPicPr preferRelativeResize="0"/>
          <p:nvPr/>
        </p:nvPicPr>
        <p:blipFill rotWithShape="1">
          <a:blip r:embed="rId3">
            <a:alphaModFix/>
          </a:blip>
          <a:srcRect b="0" l="0" r="0" t="0"/>
          <a:stretch/>
        </p:blipFill>
        <p:spPr>
          <a:xfrm>
            <a:off x="13398222" y="2482096"/>
            <a:ext cx="473869" cy="473869"/>
          </a:xfrm>
          <a:prstGeom prst="rect">
            <a:avLst/>
          </a:prstGeom>
          <a:noFill/>
          <a:ln>
            <a:noFill/>
          </a:ln>
        </p:spPr>
      </p:pic>
      <p:sp>
        <p:nvSpPr>
          <p:cNvPr id="188" name="Google Shape;188;p27"/>
          <p:cNvSpPr/>
          <p:nvPr/>
        </p:nvSpPr>
        <p:spPr>
          <a:xfrm>
            <a:off x="11377732" y="3192899"/>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العائلات المقيمة</a:t>
            </a:r>
            <a:endParaRPr i="0" sz="1950" u="none" cap="none" strike="noStrike">
              <a:latin typeface="IBM Plex Sans Arabic"/>
              <a:ea typeface="IBM Plex Sans Arabic"/>
              <a:cs typeface="IBM Plex Sans Arabic"/>
              <a:sym typeface="IBM Plex Sans Arabic"/>
            </a:endParaRPr>
          </a:p>
        </p:txBody>
      </p:sp>
      <p:sp>
        <p:nvSpPr>
          <p:cNvPr id="189" name="Google Shape;189;p27"/>
          <p:cNvSpPr/>
          <p:nvPr/>
        </p:nvSpPr>
        <p:spPr>
          <a:xfrm>
            <a:off x="9658826" y="3618309"/>
            <a:ext cx="4213265" cy="909757"/>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أسر الأحياء السكنية القريبة التي تحتاج لتسوق يومي أو أسبوعي لاحتياجاتها الغذائية والمنزلية الأساسية. تمثل هذه الشريحة العمود الفقري للعملاء المتكررين.</a:t>
            </a:r>
            <a:endParaRPr i="0" sz="1450" u="none" cap="none" strike="noStrike">
              <a:latin typeface="IBM Plex Sans Arabic"/>
              <a:ea typeface="IBM Plex Sans Arabic"/>
              <a:cs typeface="IBM Plex Sans Arabic"/>
              <a:sym typeface="IBM Plex Sans Arabic"/>
            </a:endParaRPr>
          </a:p>
        </p:txBody>
      </p:sp>
      <p:pic>
        <p:nvPicPr>
          <p:cNvPr descr="preencoded.png" id="190" name="Google Shape;190;p27"/>
          <p:cNvPicPr preferRelativeResize="0"/>
          <p:nvPr/>
        </p:nvPicPr>
        <p:blipFill rotWithShape="1">
          <a:blip r:embed="rId4">
            <a:alphaModFix/>
          </a:blip>
          <a:srcRect b="0" l="0" r="0" t="0"/>
          <a:stretch/>
        </p:blipFill>
        <p:spPr>
          <a:xfrm>
            <a:off x="8948023" y="2482096"/>
            <a:ext cx="473869" cy="473869"/>
          </a:xfrm>
          <a:prstGeom prst="rect">
            <a:avLst/>
          </a:prstGeom>
          <a:noFill/>
          <a:ln>
            <a:noFill/>
          </a:ln>
        </p:spPr>
      </p:pic>
      <p:sp>
        <p:nvSpPr>
          <p:cNvPr id="191" name="Google Shape;191;p27"/>
          <p:cNvSpPr/>
          <p:nvPr/>
        </p:nvSpPr>
        <p:spPr>
          <a:xfrm>
            <a:off x="6927532" y="3192899"/>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العمالة والموظفون</a:t>
            </a:r>
            <a:endParaRPr i="0" sz="1950" u="none" cap="none" strike="noStrike">
              <a:latin typeface="IBM Plex Sans Arabic"/>
              <a:ea typeface="IBM Plex Sans Arabic"/>
              <a:cs typeface="IBM Plex Sans Arabic"/>
              <a:sym typeface="IBM Plex Sans Arabic"/>
            </a:endParaRPr>
          </a:p>
        </p:txBody>
      </p:sp>
      <p:sp>
        <p:nvSpPr>
          <p:cNvPr id="192" name="Google Shape;192;p27"/>
          <p:cNvSpPr/>
          <p:nvPr/>
        </p:nvSpPr>
        <p:spPr>
          <a:xfrm>
            <a:off x="5208627" y="3618309"/>
            <a:ext cx="4213265" cy="909757"/>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العاملون في المحلات والمكاتب المجاورة الذين يبحثون عن وجبات سريعة ومشروبات ومنتجات أثناء استراحة العمل. فرصة لمبيعات الذروة أوقات الغداء.</a:t>
            </a:r>
            <a:endParaRPr i="0" sz="1450" u="none" cap="none" strike="noStrike">
              <a:latin typeface="IBM Plex Sans Arabic"/>
              <a:ea typeface="IBM Plex Sans Arabic"/>
              <a:cs typeface="IBM Plex Sans Arabic"/>
              <a:sym typeface="IBM Plex Sans Arabic"/>
            </a:endParaRPr>
          </a:p>
        </p:txBody>
      </p:sp>
      <p:pic>
        <p:nvPicPr>
          <p:cNvPr descr="preencoded.png" id="193" name="Google Shape;193;p27"/>
          <p:cNvPicPr preferRelativeResize="0"/>
          <p:nvPr/>
        </p:nvPicPr>
        <p:blipFill rotWithShape="1">
          <a:blip r:embed="rId5">
            <a:alphaModFix/>
          </a:blip>
          <a:srcRect b="0" l="0" r="0" t="0"/>
          <a:stretch/>
        </p:blipFill>
        <p:spPr>
          <a:xfrm>
            <a:off x="4497824" y="2482096"/>
            <a:ext cx="473869" cy="473869"/>
          </a:xfrm>
          <a:prstGeom prst="rect">
            <a:avLst/>
          </a:prstGeom>
          <a:noFill/>
          <a:ln>
            <a:noFill/>
          </a:ln>
        </p:spPr>
      </p:pic>
      <p:sp>
        <p:nvSpPr>
          <p:cNvPr id="194" name="Google Shape;194;p27"/>
          <p:cNvSpPr/>
          <p:nvPr/>
        </p:nvSpPr>
        <p:spPr>
          <a:xfrm>
            <a:off x="2477333" y="3192899"/>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طلاب المدارس</a:t>
            </a:r>
            <a:endParaRPr i="0" sz="1950" u="none" cap="none" strike="noStrike">
              <a:latin typeface="IBM Plex Sans Arabic"/>
              <a:ea typeface="IBM Plex Sans Arabic"/>
              <a:cs typeface="IBM Plex Sans Arabic"/>
              <a:sym typeface="IBM Plex Sans Arabic"/>
            </a:endParaRPr>
          </a:p>
        </p:txBody>
      </p:sp>
      <p:sp>
        <p:nvSpPr>
          <p:cNvPr id="195" name="Google Shape;195;p27"/>
          <p:cNvSpPr/>
          <p:nvPr/>
        </p:nvSpPr>
        <p:spPr>
          <a:xfrm>
            <a:off x="758309" y="3618309"/>
            <a:ext cx="4213384" cy="909757"/>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الطلاب في المدارس القريبة الذين يشترون وجبات خفيفة ومشروبات وقرطاسية بسيطة. تتطلب هذه الشريحة منتجات بأسعار مناسبة وتنوع جاذب.</a:t>
            </a:r>
            <a:endParaRPr i="0" sz="1450" u="none" cap="none" strike="noStrike">
              <a:latin typeface="IBM Plex Sans Arabic"/>
              <a:ea typeface="IBM Plex Sans Arabic"/>
              <a:cs typeface="IBM Plex Sans Arabic"/>
              <a:sym typeface="IBM Plex Sans Arabic"/>
            </a:endParaRPr>
          </a:p>
        </p:txBody>
      </p:sp>
      <p:sp>
        <p:nvSpPr>
          <p:cNvPr id="196" name="Google Shape;196;p27"/>
          <p:cNvSpPr/>
          <p:nvPr/>
        </p:nvSpPr>
        <p:spPr>
          <a:xfrm>
            <a:off x="10878741" y="4812387"/>
            <a:ext cx="2993350" cy="374094"/>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2E3C4E"/>
              </a:buClr>
              <a:buSzPts val="2350"/>
              <a:buFont typeface="Barlow"/>
              <a:buNone/>
            </a:pPr>
            <a:r>
              <a:rPr b="1" i="0" lang="en-US" sz="2350" u="none" cap="none" strike="noStrike">
                <a:solidFill>
                  <a:srgbClr val="2E3C4E"/>
                </a:solidFill>
                <a:latin typeface="IBM Plex Sans Arabic"/>
                <a:ea typeface="IBM Plex Sans Arabic"/>
                <a:cs typeface="IBM Plex Sans Arabic"/>
                <a:sym typeface="IBM Plex Sans Arabic"/>
              </a:rPr>
              <a:t>أقسام المنتجات الرئيسية</a:t>
            </a:r>
            <a:endParaRPr i="0" sz="2350" u="none" cap="none" strike="noStrike">
              <a:latin typeface="IBM Plex Sans Arabic"/>
              <a:ea typeface="IBM Plex Sans Arabic"/>
              <a:cs typeface="IBM Plex Sans Arabic"/>
              <a:sym typeface="IBM Plex Sans Arabic"/>
            </a:endParaRPr>
          </a:p>
        </p:txBody>
      </p:sp>
      <p:sp>
        <p:nvSpPr>
          <p:cNvPr id="197" name="Google Shape;197;p27"/>
          <p:cNvSpPr/>
          <p:nvPr/>
        </p:nvSpPr>
        <p:spPr>
          <a:xfrm>
            <a:off x="758309" y="5641419"/>
            <a:ext cx="4017645"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مواد غذائية أساسية</a:t>
            </a:r>
            <a:endParaRPr i="0" sz="1450" u="none" cap="none" strike="noStrike">
              <a:latin typeface="IBM Plex Sans Arabic"/>
              <a:ea typeface="IBM Plex Sans Arabic"/>
              <a:cs typeface="IBM Plex Sans Arabic"/>
              <a:sym typeface="IBM Plex Sans Arabic"/>
            </a:endParaRPr>
          </a:p>
        </p:txBody>
      </p:sp>
      <p:sp>
        <p:nvSpPr>
          <p:cNvPr id="198" name="Google Shape;198;p27"/>
          <p:cNvSpPr/>
          <p:nvPr/>
        </p:nvSpPr>
        <p:spPr>
          <a:xfrm>
            <a:off x="758309" y="6010989"/>
            <a:ext cx="4017645"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ألبان ومشتقاتها</a:t>
            </a:r>
            <a:endParaRPr i="0" sz="1450" u="none" cap="none" strike="noStrike">
              <a:latin typeface="IBM Plex Sans Arabic"/>
              <a:ea typeface="IBM Plex Sans Arabic"/>
              <a:cs typeface="IBM Plex Sans Arabic"/>
              <a:sym typeface="IBM Plex Sans Arabic"/>
            </a:endParaRPr>
          </a:p>
        </p:txBody>
      </p:sp>
      <p:sp>
        <p:nvSpPr>
          <p:cNvPr id="199" name="Google Shape;199;p27"/>
          <p:cNvSpPr/>
          <p:nvPr/>
        </p:nvSpPr>
        <p:spPr>
          <a:xfrm>
            <a:off x="758309" y="6380559"/>
            <a:ext cx="4017645"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مشروبات وعصائر</a:t>
            </a:r>
            <a:endParaRPr i="0" sz="1450" u="none" cap="none" strike="noStrike">
              <a:latin typeface="IBM Plex Sans Arabic"/>
              <a:ea typeface="IBM Plex Sans Arabic"/>
              <a:cs typeface="IBM Plex Sans Arabic"/>
              <a:sym typeface="IBM Plex Sans Arabic"/>
            </a:endParaRPr>
          </a:p>
        </p:txBody>
      </p:sp>
      <p:sp>
        <p:nvSpPr>
          <p:cNvPr id="200" name="Google Shape;200;p27"/>
          <p:cNvSpPr/>
          <p:nvPr/>
        </p:nvSpPr>
        <p:spPr>
          <a:xfrm>
            <a:off x="5246013" y="5641419"/>
            <a:ext cx="4017645"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منتجات مجمدة</a:t>
            </a:r>
            <a:endParaRPr i="0" sz="1450" u="none" cap="none" strike="noStrike">
              <a:latin typeface="IBM Plex Sans Arabic"/>
              <a:ea typeface="IBM Plex Sans Arabic"/>
              <a:cs typeface="IBM Plex Sans Arabic"/>
              <a:sym typeface="IBM Plex Sans Arabic"/>
            </a:endParaRPr>
          </a:p>
        </p:txBody>
      </p:sp>
      <p:sp>
        <p:nvSpPr>
          <p:cNvPr id="201" name="Google Shape;201;p27"/>
          <p:cNvSpPr/>
          <p:nvPr/>
        </p:nvSpPr>
        <p:spPr>
          <a:xfrm>
            <a:off x="5246013" y="6010989"/>
            <a:ext cx="4017645"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منظفات وأدوات نظافة</a:t>
            </a:r>
            <a:endParaRPr i="0" sz="1450" u="none" cap="none" strike="noStrike">
              <a:latin typeface="IBM Plex Sans Arabic"/>
              <a:ea typeface="IBM Plex Sans Arabic"/>
              <a:cs typeface="IBM Plex Sans Arabic"/>
              <a:sym typeface="IBM Plex Sans Arabic"/>
            </a:endParaRPr>
          </a:p>
        </p:txBody>
      </p:sp>
      <p:sp>
        <p:nvSpPr>
          <p:cNvPr id="202" name="Google Shape;202;p27"/>
          <p:cNvSpPr/>
          <p:nvPr/>
        </p:nvSpPr>
        <p:spPr>
          <a:xfrm>
            <a:off x="5246013" y="6380559"/>
            <a:ext cx="4017645"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عناية شخصية</a:t>
            </a:r>
            <a:endParaRPr i="0" sz="1450" u="none" cap="none" strike="noStrike">
              <a:latin typeface="IBM Plex Sans Arabic"/>
              <a:ea typeface="IBM Plex Sans Arabic"/>
              <a:cs typeface="IBM Plex Sans Arabic"/>
              <a:sym typeface="IBM Plex Sans Arabic"/>
            </a:endParaRPr>
          </a:p>
        </p:txBody>
      </p:sp>
      <p:sp>
        <p:nvSpPr>
          <p:cNvPr id="203" name="Google Shape;203;p27"/>
          <p:cNvSpPr/>
          <p:nvPr/>
        </p:nvSpPr>
        <p:spPr>
          <a:xfrm>
            <a:off x="9733717" y="5641419"/>
            <a:ext cx="4153376"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أدوات منزلية خفيفة</a:t>
            </a:r>
            <a:endParaRPr i="0" sz="1450" u="none" cap="none" strike="noStrike">
              <a:latin typeface="IBM Plex Sans Arabic"/>
              <a:ea typeface="IBM Plex Sans Arabic"/>
              <a:cs typeface="IBM Plex Sans Arabic"/>
              <a:sym typeface="IBM Plex Sans Arabic"/>
            </a:endParaRPr>
          </a:p>
        </p:txBody>
      </p:sp>
      <p:sp>
        <p:nvSpPr>
          <p:cNvPr id="204" name="Google Shape;204;p27"/>
          <p:cNvSpPr/>
          <p:nvPr/>
        </p:nvSpPr>
        <p:spPr>
          <a:xfrm>
            <a:off x="9733717" y="6010989"/>
            <a:ext cx="4153376" cy="303252"/>
          </a:xfrm>
          <a:prstGeom prst="rect">
            <a:avLst/>
          </a:prstGeom>
          <a:noFill/>
          <a:ln>
            <a:noFill/>
          </a:ln>
        </p:spPr>
        <p:txBody>
          <a:bodyPr anchorCtr="0" anchor="t" bIns="0" lIns="0" spcFirstLastPara="1" rIns="0" wrap="square" tIns="0">
            <a:noAutofit/>
          </a:bodyPr>
          <a:lstStyle/>
          <a:p>
            <a:pPr indent="-342900" lvl="0" marL="342900" marR="0" rtl="1" algn="r">
              <a:lnSpc>
                <a:spcPct val="162068"/>
              </a:lnSpc>
              <a:spcBef>
                <a:spcPts val="0"/>
              </a:spcBef>
              <a:spcAft>
                <a:spcPts val="0"/>
              </a:spcAft>
              <a:buClr>
                <a:srgbClr val="384653"/>
              </a:buClr>
              <a:buSzPts val="1450"/>
              <a:buFont typeface="IBM Plex Sans Arabic"/>
              <a:buChar char="•"/>
            </a:pPr>
            <a:r>
              <a:rPr i="0" lang="en-US" sz="1450" u="none" cap="none" strike="noStrike">
                <a:solidFill>
                  <a:srgbClr val="384653"/>
                </a:solidFill>
                <a:latin typeface="IBM Plex Sans Arabic"/>
                <a:ea typeface="IBM Plex Sans Arabic"/>
                <a:cs typeface="IBM Plex Sans Arabic"/>
                <a:sym typeface="IBM Plex Sans Arabic"/>
              </a:rPr>
              <a:t>خدمات إضافية (شحن رصيد، فواتير)</a:t>
            </a:r>
            <a:endParaRPr i="0" sz="1450" u="none" cap="none" strike="noStrike">
              <a:latin typeface="IBM Plex Sans Arabic"/>
              <a:ea typeface="IBM Plex Sans Arabic"/>
              <a:cs typeface="IBM Plex Sans Arabic"/>
              <a:sym typeface="IBM Plex Sans Arab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p:nvPr/>
        </p:nvSpPr>
        <p:spPr>
          <a:xfrm>
            <a:off x="5135454" y="788550"/>
            <a:ext cx="8736600" cy="62340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3900"/>
              <a:buFont typeface="Barlow"/>
              <a:buNone/>
            </a:pPr>
            <a:r>
              <a:rPr b="1" i="0" lang="en-US" sz="3900" u="none" cap="none" strike="noStrike">
                <a:solidFill>
                  <a:srgbClr val="2E3C4E"/>
                </a:solidFill>
                <a:latin typeface="IBM Plex Sans Arabic"/>
                <a:ea typeface="IBM Plex Sans Arabic"/>
                <a:cs typeface="IBM Plex Sans Arabic"/>
                <a:sym typeface="IBM Plex Sans Arabic"/>
              </a:rPr>
              <a:t>اختيار الموقع والتصميم الداخلي</a:t>
            </a:r>
            <a:endParaRPr i="0" sz="3900" u="none" cap="none" strike="noStrike">
              <a:latin typeface="IBM Plex Sans Arabic"/>
              <a:ea typeface="IBM Plex Sans Arabic"/>
              <a:cs typeface="IBM Plex Sans Arabic"/>
              <a:sym typeface="IBM Plex Sans Arabic"/>
            </a:endParaRPr>
          </a:p>
        </p:txBody>
      </p:sp>
      <p:sp>
        <p:nvSpPr>
          <p:cNvPr id="211" name="Google Shape;211;p28"/>
          <p:cNvSpPr/>
          <p:nvPr/>
        </p:nvSpPr>
        <p:spPr>
          <a:xfrm>
            <a:off x="8223055" y="1487800"/>
            <a:ext cx="5649000" cy="374100"/>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2E3C4E"/>
              </a:buClr>
              <a:buSzPts val="2350"/>
              <a:buFont typeface="Barlow"/>
              <a:buNone/>
            </a:pPr>
            <a:r>
              <a:rPr b="1" i="0" lang="en-US" sz="2350" u="none" cap="none" strike="noStrike">
                <a:solidFill>
                  <a:srgbClr val="2E3C4E"/>
                </a:solidFill>
                <a:latin typeface="IBM Plex Sans Arabic"/>
                <a:ea typeface="IBM Plex Sans Arabic"/>
                <a:cs typeface="IBM Plex Sans Arabic"/>
                <a:sym typeface="IBM Plex Sans Arabic"/>
              </a:rPr>
              <a:t>معايير اختيار الموقع الاستراتيجي</a:t>
            </a:r>
            <a:endParaRPr i="0" sz="2350" u="none" cap="none" strike="noStrike">
              <a:latin typeface="IBM Plex Sans Arabic"/>
              <a:ea typeface="IBM Plex Sans Arabic"/>
              <a:cs typeface="IBM Plex Sans Arabic"/>
              <a:sym typeface="IBM Plex Sans Arabic"/>
            </a:endParaRPr>
          </a:p>
        </p:txBody>
      </p:sp>
      <p:sp>
        <p:nvSpPr>
          <p:cNvPr id="212" name="Google Shape;212;p28"/>
          <p:cNvSpPr/>
          <p:nvPr/>
        </p:nvSpPr>
        <p:spPr>
          <a:xfrm>
            <a:off x="7409974" y="2146221"/>
            <a:ext cx="6462117" cy="1456730"/>
          </a:xfrm>
          <a:prstGeom prst="roundRect">
            <a:avLst>
              <a:gd fmla="val 7532" name="adj"/>
            </a:avLst>
          </a:prstGeom>
          <a:solidFill>
            <a:srgbClr val="FFFFFF"/>
          </a:solidFill>
          <a:ln cap="flat" cmpd="sng" w="22850">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13" name="Google Shape;213;p28"/>
          <p:cNvPicPr preferRelativeResize="0"/>
          <p:nvPr/>
        </p:nvPicPr>
        <p:blipFill rotWithShape="1">
          <a:blip r:embed="rId3">
            <a:alphaModFix/>
          </a:blip>
          <a:srcRect b="0" l="0" r="0" t="0"/>
          <a:stretch/>
        </p:blipFill>
        <p:spPr>
          <a:xfrm>
            <a:off x="13803511" y="2146221"/>
            <a:ext cx="91440" cy="1456730"/>
          </a:xfrm>
          <a:prstGeom prst="rect">
            <a:avLst/>
          </a:prstGeom>
          <a:noFill/>
          <a:ln>
            <a:noFill/>
          </a:ln>
        </p:spPr>
      </p:pic>
      <p:sp>
        <p:nvSpPr>
          <p:cNvPr id="214" name="Google Shape;214;p28"/>
          <p:cNvSpPr/>
          <p:nvPr/>
        </p:nvSpPr>
        <p:spPr>
          <a:xfrm>
            <a:off x="11096744" y="2358628"/>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شارع نشط وحيوي</a:t>
            </a:r>
            <a:endParaRPr i="0" sz="1950" u="none" cap="none" strike="noStrike">
              <a:latin typeface="IBM Plex Sans Arabic"/>
              <a:ea typeface="IBM Plex Sans Arabic"/>
              <a:cs typeface="IBM Plex Sans Arabic"/>
              <a:sym typeface="IBM Plex Sans Arabic"/>
            </a:endParaRPr>
          </a:p>
        </p:txBody>
      </p:sp>
      <p:sp>
        <p:nvSpPr>
          <p:cNvPr id="215" name="Google Shape;215;p28"/>
          <p:cNvSpPr/>
          <p:nvPr/>
        </p:nvSpPr>
        <p:spPr>
          <a:xfrm>
            <a:off x="7622381" y="2784038"/>
            <a:ext cx="5968722" cy="60650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يجب أن يقع السوبر ماركت على شارع بحركة مرور عالية، سواء مشاة أو سيارات، لضمان تدفق مستمر من العملاء المحتملين طوال اليوم.</a:t>
            </a:r>
            <a:endParaRPr i="0" sz="1450" u="none" cap="none" strike="noStrike">
              <a:latin typeface="IBM Plex Sans Arabic"/>
              <a:ea typeface="IBM Plex Sans Arabic"/>
              <a:cs typeface="IBM Plex Sans Arabic"/>
              <a:sym typeface="IBM Plex Sans Arabic"/>
            </a:endParaRPr>
          </a:p>
        </p:txBody>
      </p:sp>
      <p:sp>
        <p:nvSpPr>
          <p:cNvPr id="216" name="Google Shape;216;p28"/>
          <p:cNvSpPr/>
          <p:nvPr/>
        </p:nvSpPr>
        <p:spPr>
          <a:xfrm>
            <a:off x="758309" y="2146221"/>
            <a:ext cx="6462117" cy="1456730"/>
          </a:xfrm>
          <a:prstGeom prst="roundRect">
            <a:avLst>
              <a:gd fmla="val 7532" name="adj"/>
            </a:avLst>
          </a:prstGeom>
          <a:solidFill>
            <a:srgbClr val="FFFFFF"/>
          </a:solidFill>
          <a:ln cap="flat" cmpd="sng" w="22850">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17" name="Google Shape;217;p28"/>
          <p:cNvPicPr preferRelativeResize="0"/>
          <p:nvPr/>
        </p:nvPicPr>
        <p:blipFill rotWithShape="1">
          <a:blip r:embed="rId3">
            <a:alphaModFix/>
          </a:blip>
          <a:srcRect b="0" l="0" r="0" t="0"/>
          <a:stretch/>
        </p:blipFill>
        <p:spPr>
          <a:xfrm>
            <a:off x="7151846" y="2146221"/>
            <a:ext cx="91440" cy="1456730"/>
          </a:xfrm>
          <a:prstGeom prst="rect">
            <a:avLst/>
          </a:prstGeom>
          <a:noFill/>
          <a:ln>
            <a:noFill/>
          </a:ln>
        </p:spPr>
      </p:pic>
      <p:sp>
        <p:nvSpPr>
          <p:cNvPr id="218" name="Google Shape;218;p28"/>
          <p:cNvSpPr/>
          <p:nvPr/>
        </p:nvSpPr>
        <p:spPr>
          <a:xfrm>
            <a:off x="4445079" y="2358628"/>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رؤية واضحة وبارزة</a:t>
            </a:r>
            <a:endParaRPr i="0" sz="1950" u="none" cap="none" strike="noStrike">
              <a:latin typeface="IBM Plex Sans Arabic"/>
              <a:ea typeface="IBM Plex Sans Arabic"/>
              <a:cs typeface="IBM Plex Sans Arabic"/>
              <a:sym typeface="IBM Plex Sans Arabic"/>
            </a:endParaRPr>
          </a:p>
        </p:txBody>
      </p:sp>
      <p:sp>
        <p:nvSpPr>
          <p:cNvPr id="219" name="Google Shape;219;p28"/>
          <p:cNvSpPr/>
          <p:nvPr/>
        </p:nvSpPr>
        <p:spPr>
          <a:xfrm>
            <a:off x="970717" y="2784038"/>
            <a:ext cx="5968722" cy="60650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واجهة المحل يجب أن تكون مرئية من مسافة جيدة، مع لافتات واضحة وإضاءة مناسبة، مما يسهل على العملاء رؤيته والتعرف عليه بسهولة.</a:t>
            </a:r>
            <a:endParaRPr i="0" sz="1450" u="none" cap="none" strike="noStrike">
              <a:latin typeface="IBM Plex Sans Arabic"/>
              <a:ea typeface="IBM Plex Sans Arabic"/>
              <a:cs typeface="IBM Plex Sans Arabic"/>
              <a:sym typeface="IBM Plex Sans Arabic"/>
            </a:endParaRPr>
          </a:p>
        </p:txBody>
      </p:sp>
      <p:sp>
        <p:nvSpPr>
          <p:cNvPr id="220" name="Google Shape;220;p28"/>
          <p:cNvSpPr/>
          <p:nvPr/>
        </p:nvSpPr>
        <p:spPr>
          <a:xfrm>
            <a:off x="7409974" y="3792498"/>
            <a:ext cx="6462117" cy="1456730"/>
          </a:xfrm>
          <a:prstGeom prst="roundRect">
            <a:avLst>
              <a:gd fmla="val 7532" name="adj"/>
            </a:avLst>
          </a:prstGeom>
          <a:solidFill>
            <a:srgbClr val="FFFFFF"/>
          </a:solidFill>
          <a:ln cap="flat" cmpd="sng" w="22850">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21" name="Google Shape;221;p28"/>
          <p:cNvPicPr preferRelativeResize="0"/>
          <p:nvPr/>
        </p:nvPicPr>
        <p:blipFill rotWithShape="1">
          <a:blip r:embed="rId3">
            <a:alphaModFix/>
          </a:blip>
          <a:srcRect b="0" l="0" r="0" t="0"/>
          <a:stretch/>
        </p:blipFill>
        <p:spPr>
          <a:xfrm>
            <a:off x="13803511" y="3792498"/>
            <a:ext cx="91440" cy="1456730"/>
          </a:xfrm>
          <a:prstGeom prst="rect">
            <a:avLst/>
          </a:prstGeom>
          <a:noFill/>
          <a:ln>
            <a:noFill/>
          </a:ln>
        </p:spPr>
      </p:pic>
      <p:sp>
        <p:nvSpPr>
          <p:cNvPr id="222" name="Google Shape;222;p28"/>
          <p:cNvSpPr/>
          <p:nvPr/>
        </p:nvSpPr>
        <p:spPr>
          <a:xfrm>
            <a:off x="11096744" y="4004905"/>
            <a:ext cx="2494359" cy="311706"/>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سهولة الوصول والمواقف</a:t>
            </a:r>
            <a:endParaRPr i="0" sz="1950" u="none" cap="none" strike="noStrike">
              <a:latin typeface="IBM Plex Sans Arabic"/>
              <a:ea typeface="IBM Plex Sans Arabic"/>
              <a:cs typeface="IBM Plex Sans Arabic"/>
              <a:sym typeface="IBM Plex Sans Arabic"/>
            </a:endParaRPr>
          </a:p>
        </p:txBody>
      </p:sp>
      <p:sp>
        <p:nvSpPr>
          <p:cNvPr id="223" name="Google Shape;223;p28"/>
          <p:cNvSpPr/>
          <p:nvPr/>
        </p:nvSpPr>
        <p:spPr>
          <a:xfrm>
            <a:off x="7622381" y="4430316"/>
            <a:ext cx="5968722" cy="60650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وجود مواقف سيارات قريبة أو إمكانية الوقوف المؤقت أمام المحل عامل مهم، خاصة للعملاء الذين يشترون كميات كبيرة.</a:t>
            </a:r>
            <a:endParaRPr i="0" sz="1450" u="none" cap="none" strike="noStrike">
              <a:latin typeface="IBM Plex Sans Arabic"/>
              <a:ea typeface="IBM Plex Sans Arabic"/>
              <a:cs typeface="IBM Plex Sans Arabic"/>
              <a:sym typeface="IBM Plex Sans Arabic"/>
            </a:endParaRPr>
          </a:p>
        </p:txBody>
      </p:sp>
      <p:sp>
        <p:nvSpPr>
          <p:cNvPr id="224" name="Google Shape;224;p28"/>
          <p:cNvSpPr/>
          <p:nvPr/>
        </p:nvSpPr>
        <p:spPr>
          <a:xfrm>
            <a:off x="758309" y="3792498"/>
            <a:ext cx="6462117" cy="1456730"/>
          </a:xfrm>
          <a:prstGeom prst="roundRect">
            <a:avLst>
              <a:gd fmla="val 7532" name="adj"/>
            </a:avLst>
          </a:prstGeom>
          <a:solidFill>
            <a:srgbClr val="FFFFFF"/>
          </a:solidFill>
          <a:ln cap="flat" cmpd="sng" w="22850">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25" name="Google Shape;225;p28"/>
          <p:cNvPicPr preferRelativeResize="0"/>
          <p:nvPr/>
        </p:nvPicPr>
        <p:blipFill rotWithShape="1">
          <a:blip r:embed="rId3">
            <a:alphaModFix/>
          </a:blip>
          <a:srcRect b="0" l="0" r="0" t="0"/>
          <a:stretch/>
        </p:blipFill>
        <p:spPr>
          <a:xfrm>
            <a:off x="7151846" y="3792498"/>
            <a:ext cx="91440" cy="1456730"/>
          </a:xfrm>
          <a:prstGeom prst="rect">
            <a:avLst/>
          </a:prstGeom>
          <a:noFill/>
          <a:ln>
            <a:noFill/>
          </a:ln>
        </p:spPr>
      </p:pic>
      <p:sp>
        <p:nvSpPr>
          <p:cNvPr id="226" name="Google Shape;226;p28"/>
          <p:cNvSpPr/>
          <p:nvPr/>
        </p:nvSpPr>
        <p:spPr>
          <a:xfrm>
            <a:off x="2891031" y="4004900"/>
            <a:ext cx="4048500" cy="31170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384653"/>
              </a:buClr>
              <a:buSzPts val="1950"/>
              <a:buFont typeface="Barlow"/>
              <a:buNone/>
            </a:pPr>
            <a:r>
              <a:rPr b="1" i="0" lang="en-US" sz="1950" u="none" cap="none" strike="noStrike">
                <a:solidFill>
                  <a:srgbClr val="384653"/>
                </a:solidFill>
                <a:latin typeface="IBM Plex Sans Arabic"/>
                <a:ea typeface="IBM Plex Sans Arabic"/>
                <a:cs typeface="IBM Plex Sans Arabic"/>
                <a:sym typeface="IBM Plex Sans Arabic"/>
              </a:rPr>
              <a:t>بُعد مناسب عن المنافسين</a:t>
            </a:r>
            <a:endParaRPr i="0" sz="1950" u="none" cap="none" strike="noStrike">
              <a:latin typeface="IBM Plex Sans Arabic"/>
              <a:ea typeface="IBM Plex Sans Arabic"/>
              <a:cs typeface="IBM Plex Sans Arabic"/>
              <a:sym typeface="IBM Plex Sans Arabic"/>
            </a:endParaRPr>
          </a:p>
        </p:txBody>
      </p:sp>
      <p:sp>
        <p:nvSpPr>
          <p:cNvPr id="227" name="Google Shape;227;p28"/>
          <p:cNvSpPr/>
          <p:nvPr/>
        </p:nvSpPr>
        <p:spPr>
          <a:xfrm>
            <a:off x="970717" y="4430316"/>
            <a:ext cx="5968722" cy="60650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تجنب الموقع المباشر بجانب سوبر ماركت قوي ومعروف، واختر موقعاً يحقق توازناً بين القرب من العملاء والابتعاد عن المنافسة المباشرة.</a:t>
            </a:r>
            <a:endParaRPr i="0" sz="1450" u="none" cap="none" strike="noStrike">
              <a:latin typeface="IBM Plex Sans Arabic"/>
              <a:ea typeface="IBM Plex Sans Arabic"/>
              <a:cs typeface="IBM Plex Sans Arabic"/>
              <a:sym typeface="IBM Plex Sans Arabic"/>
            </a:endParaRPr>
          </a:p>
        </p:txBody>
      </p:sp>
      <p:sp>
        <p:nvSpPr>
          <p:cNvPr id="228" name="Google Shape;228;p28"/>
          <p:cNvSpPr/>
          <p:nvPr/>
        </p:nvSpPr>
        <p:spPr>
          <a:xfrm>
            <a:off x="758309" y="5557250"/>
            <a:ext cx="13113782" cy="31313"/>
          </a:xfrm>
          <a:prstGeom prst="rect">
            <a:avLst/>
          </a:prstGeom>
          <a:solidFill>
            <a:srgbClr val="38465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p:nvPr/>
        </p:nvSpPr>
        <p:spPr>
          <a:xfrm>
            <a:off x="10878741" y="5872877"/>
            <a:ext cx="2993350" cy="374094"/>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2E3C4E"/>
              </a:buClr>
              <a:buSzPts val="2350"/>
              <a:buFont typeface="Barlow"/>
              <a:buNone/>
            </a:pPr>
            <a:r>
              <a:rPr b="1" i="0" lang="en-US" sz="2350" u="none" cap="none" strike="noStrike">
                <a:solidFill>
                  <a:srgbClr val="2E3C4E"/>
                </a:solidFill>
                <a:latin typeface="IBM Plex Sans Arabic"/>
                <a:ea typeface="IBM Plex Sans Arabic"/>
                <a:cs typeface="IBM Plex Sans Arabic"/>
                <a:sym typeface="IBM Plex Sans Arabic"/>
              </a:rPr>
              <a:t>مخطط التصميم الداخلي</a:t>
            </a:r>
            <a:endParaRPr i="0" sz="2350" u="none" cap="none" strike="noStrike">
              <a:latin typeface="IBM Plex Sans Arabic"/>
              <a:ea typeface="IBM Plex Sans Arabic"/>
              <a:cs typeface="IBM Plex Sans Arabic"/>
              <a:sym typeface="IBM Plex Sans Arabic"/>
            </a:endParaRPr>
          </a:p>
        </p:txBody>
      </p:sp>
      <p:sp>
        <p:nvSpPr>
          <p:cNvPr id="230" name="Google Shape;230;p28"/>
          <p:cNvSpPr/>
          <p:nvPr/>
        </p:nvSpPr>
        <p:spPr>
          <a:xfrm>
            <a:off x="758309" y="6531293"/>
            <a:ext cx="13113782" cy="909757"/>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يجب أن يتضمن التصميم الداخلي توزيعاً ذكياً للمساحات يشمل: </a:t>
            </a:r>
            <a:r>
              <a:rPr i="0" lang="en-US" sz="1450" u="none" cap="none" strike="noStrike">
                <a:solidFill>
                  <a:srgbClr val="2589C9"/>
                </a:solidFill>
                <a:latin typeface="IBM Plex Sans Arabic"/>
                <a:ea typeface="IBM Plex Sans Arabic"/>
                <a:cs typeface="IBM Plex Sans Arabic"/>
                <a:sym typeface="IBM Plex Sans Arabic"/>
              </a:rPr>
              <a:t>موقع الكاشير الاستراتيجي</a:t>
            </a:r>
            <a:r>
              <a:rPr i="0" lang="en-US" sz="1450" u="none" cap="none" strike="noStrike">
                <a:solidFill>
                  <a:srgbClr val="384653"/>
                </a:solidFill>
                <a:latin typeface="IBM Plex Sans Arabic"/>
                <a:ea typeface="IBM Plex Sans Arabic"/>
                <a:cs typeface="IBM Plex Sans Arabic"/>
                <a:sym typeface="IBM Plex Sans Arabic"/>
              </a:rPr>
              <a:t> عند المخرج، ترتيب الأرفف بشكل يسهل حركة العملاء، وضع </a:t>
            </a:r>
            <a:r>
              <a:rPr i="0" lang="en-US" sz="1450" u="none" cap="none" strike="noStrike">
                <a:solidFill>
                  <a:srgbClr val="2589C9"/>
                </a:solidFill>
                <a:latin typeface="IBM Plex Sans Arabic"/>
                <a:ea typeface="IBM Plex Sans Arabic"/>
                <a:cs typeface="IBM Plex Sans Arabic"/>
                <a:sym typeface="IBM Plex Sans Arabic"/>
              </a:rPr>
              <a:t>الثلاجات والفريزرات</a:t>
            </a:r>
            <a:r>
              <a:rPr i="0" lang="en-US" sz="1450" u="none" cap="none" strike="noStrike">
                <a:solidFill>
                  <a:srgbClr val="384653"/>
                </a:solidFill>
                <a:latin typeface="IBM Plex Sans Arabic"/>
                <a:ea typeface="IBM Plex Sans Arabic"/>
                <a:cs typeface="IBM Plex Sans Arabic"/>
                <a:sym typeface="IBM Plex Sans Arabic"/>
              </a:rPr>
              <a:t> في مناطق بارزة، تخصيص باب خاص للتحميل والتفريغ بعيداً عن منطقة العملاء، وضمان مسارات حركة واضحة تقود العميل عبر جميع الأقسام، مع لوحات الأسعار والعروض الجاذبة في نقاط استراتيجية.</a:t>
            </a:r>
            <a:endParaRPr i="0" sz="1450" u="none" cap="none" strike="noStrike">
              <a:latin typeface="IBM Plex Sans Arabic"/>
              <a:ea typeface="IBM Plex Sans Arabic"/>
              <a:cs typeface="IBM Plex Sans Arabic"/>
              <a:sym typeface="IBM Plex Sans Arab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9"/>
          <p:cNvSpPr/>
          <p:nvPr/>
        </p:nvSpPr>
        <p:spPr>
          <a:xfrm>
            <a:off x="7908965" y="637342"/>
            <a:ext cx="5963126" cy="623530"/>
          </a:xfrm>
          <a:prstGeom prst="rect">
            <a:avLst/>
          </a:prstGeom>
          <a:noFill/>
          <a:ln>
            <a:noFill/>
          </a:ln>
        </p:spPr>
        <p:txBody>
          <a:bodyPr anchorCtr="0" anchor="t" bIns="0" lIns="0" spcFirstLastPara="1" rIns="0" wrap="square" tIns="0">
            <a:noAutofit/>
          </a:bodyPr>
          <a:lstStyle/>
          <a:p>
            <a:pPr indent="0" lvl="0" marL="0" marR="0" rtl="1" algn="r">
              <a:lnSpc>
                <a:spcPct val="125641"/>
              </a:lnSpc>
              <a:spcBef>
                <a:spcPts val="0"/>
              </a:spcBef>
              <a:spcAft>
                <a:spcPts val="0"/>
              </a:spcAft>
              <a:buClr>
                <a:srgbClr val="2E3C4E"/>
              </a:buClr>
              <a:buSzPts val="3900"/>
              <a:buFont typeface="Barlow"/>
              <a:buNone/>
            </a:pPr>
            <a:r>
              <a:rPr b="1" i="0" lang="en-US" sz="3900" u="none" cap="none" strike="noStrike">
                <a:solidFill>
                  <a:srgbClr val="2E3C4E"/>
                </a:solidFill>
                <a:latin typeface="IBM Plex Sans Arabic"/>
                <a:ea typeface="IBM Plex Sans Arabic"/>
                <a:cs typeface="IBM Plex Sans Arabic"/>
                <a:sym typeface="IBM Plex Sans Arabic"/>
              </a:rPr>
              <a:t>المتطلبات النظامية والتراخيص</a:t>
            </a:r>
            <a:endParaRPr b="1" i="0" sz="3900" u="none" cap="none" strike="noStrike">
              <a:latin typeface="IBM Plex Sans Arabic"/>
              <a:ea typeface="IBM Plex Sans Arabic"/>
              <a:cs typeface="IBM Plex Sans Arabic"/>
              <a:sym typeface="IBM Plex Sans Arabic"/>
            </a:endParaRPr>
          </a:p>
        </p:txBody>
      </p:sp>
      <p:sp>
        <p:nvSpPr>
          <p:cNvPr id="237" name="Google Shape;237;p29"/>
          <p:cNvSpPr/>
          <p:nvPr/>
        </p:nvSpPr>
        <p:spPr>
          <a:xfrm>
            <a:off x="13445609" y="1639967"/>
            <a:ext cx="426482" cy="426482"/>
          </a:xfrm>
          <a:prstGeom prst="roundRect">
            <a:avLst>
              <a:gd fmla="val 66678"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p:nvPr/>
        </p:nvSpPr>
        <p:spPr>
          <a:xfrm>
            <a:off x="13509188" y="1666161"/>
            <a:ext cx="299323" cy="374094"/>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2350"/>
              <a:buFont typeface="Barlow"/>
              <a:buNone/>
            </a:pPr>
            <a:r>
              <a:rPr b="1" i="0" lang="en-US" sz="2350" u="none" cap="none" strike="noStrike">
                <a:solidFill>
                  <a:srgbClr val="384653"/>
                </a:solidFill>
                <a:latin typeface="Barlow"/>
                <a:ea typeface="Barlow"/>
                <a:cs typeface="Barlow"/>
                <a:sym typeface="Barlow"/>
              </a:rPr>
              <a:t>1</a:t>
            </a:r>
            <a:endParaRPr b="0" i="0" sz="2350" u="none" cap="none" strike="noStrike"/>
          </a:p>
        </p:txBody>
      </p:sp>
      <p:sp>
        <p:nvSpPr>
          <p:cNvPr id="239" name="Google Shape;239;p29"/>
          <p:cNvSpPr/>
          <p:nvPr/>
        </p:nvSpPr>
        <p:spPr>
          <a:xfrm>
            <a:off x="10262711" y="1675448"/>
            <a:ext cx="2993350" cy="374094"/>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384653"/>
              </a:buClr>
              <a:buSzPts val="2350"/>
              <a:buFont typeface="Barlow"/>
              <a:buNone/>
            </a:pPr>
            <a:r>
              <a:rPr b="1" i="0" lang="en-US" sz="2350" u="none" cap="none" strike="noStrike">
                <a:solidFill>
                  <a:srgbClr val="384653"/>
                </a:solidFill>
                <a:latin typeface="IBM Plex Sans Arabic"/>
                <a:ea typeface="IBM Plex Sans Arabic"/>
                <a:cs typeface="IBM Plex Sans Arabic"/>
                <a:sym typeface="IBM Plex Sans Arabic"/>
              </a:rPr>
              <a:t>السجل التجاري</a:t>
            </a:r>
            <a:endParaRPr i="0" sz="2350" u="none" cap="none" strike="noStrike">
              <a:latin typeface="IBM Plex Sans Arabic"/>
              <a:ea typeface="IBM Plex Sans Arabic"/>
              <a:cs typeface="IBM Plex Sans Arabic"/>
              <a:sym typeface="IBM Plex Sans Arabic"/>
            </a:endParaRPr>
          </a:p>
        </p:txBody>
      </p:sp>
      <p:sp>
        <p:nvSpPr>
          <p:cNvPr id="240" name="Google Shape;240;p29"/>
          <p:cNvSpPr/>
          <p:nvPr/>
        </p:nvSpPr>
        <p:spPr>
          <a:xfrm>
            <a:off x="758309" y="2163247"/>
            <a:ext cx="1249775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تسجيل المنشأة بنشاط تجارة التجزئة في المواد الغذائية لدى وزارة التجارة، مع تحديد الشكل القانوني (مؤسسة فردية أو شركة)، وإصدار الاسم التجاري والترخيص الرسمي.</a:t>
            </a:r>
            <a:endParaRPr i="0" sz="1450" u="none" cap="none" strike="noStrike">
              <a:latin typeface="IBM Plex Sans Arabic"/>
              <a:ea typeface="IBM Plex Sans Arabic"/>
              <a:cs typeface="IBM Plex Sans Arabic"/>
              <a:sym typeface="IBM Plex Sans Arabic"/>
            </a:endParaRPr>
          </a:p>
        </p:txBody>
      </p:sp>
      <p:sp>
        <p:nvSpPr>
          <p:cNvPr id="241" name="Google Shape;241;p29"/>
          <p:cNvSpPr/>
          <p:nvPr/>
        </p:nvSpPr>
        <p:spPr>
          <a:xfrm>
            <a:off x="13445609" y="2845594"/>
            <a:ext cx="426482" cy="426482"/>
          </a:xfrm>
          <a:prstGeom prst="roundRect">
            <a:avLst>
              <a:gd fmla="val 66678"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9"/>
          <p:cNvSpPr/>
          <p:nvPr/>
        </p:nvSpPr>
        <p:spPr>
          <a:xfrm>
            <a:off x="13509188" y="2871788"/>
            <a:ext cx="299323" cy="374094"/>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2350"/>
              <a:buFont typeface="Barlow"/>
              <a:buNone/>
            </a:pPr>
            <a:r>
              <a:rPr b="1" i="0" lang="en-US" sz="2350" u="none" cap="none" strike="noStrike">
                <a:solidFill>
                  <a:srgbClr val="384653"/>
                </a:solidFill>
                <a:latin typeface="Barlow"/>
                <a:ea typeface="Barlow"/>
                <a:cs typeface="Barlow"/>
                <a:sym typeface="Barlow"/>
              </a:rPr>
              <a:t>2</a:t>
            </a:r>
            <a:endParaRPr b="0" i="0" sz="2350" u="none" cap="none" strike="noStrike"/>
          </a:p>
        </p:txBody>
      </p:sp>
      <p:sp>
        <p:nvSpPr>
          <p:cNvPr id="243" name="Google Shape;243;p29"/>
          <p:cNvSpPr/>
          <p:nvPr/>
        </p:nvSpPr>
        <p:spPr>
          <a:xfrm>
            <a:off x="10262711" y="2881074"/>
            <a:ext cx="2993350" cy="374094"/>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384653"/>
              </a:buClr>
              <a:buSzPts val="2350"/>
              <a:buFont typeface="Barlow"/>
              <a:buNone/>
            </a:pPr>
            <a:r>
              <a:rPr b="1" i="0" lang="en-US" sz="2350" u="none" cap="none" strike="noStrike">
                <a:solidFill>
                  <a:srgbClr val="384653"/>
                </a:solidFill>
                <a:latin typeface="IBM Plex Sans Arabic"/>
                <a:ea typeface="IBM Plex Sans Arabic"/>
                <a:cs typeface="IBM Plex Sans Arabic"/>
                <a:sym typeface="IBM Plex Sans Arabic"/>
              </a:rPr>
              <a:t>التراخيص البلدية</a:t>
            </a:r>
            <a:endParaRPr i="0" sz="2350" u="none" cap="none" strike="noStrike">
              <a:latin typeface="IBM Plex Sans Arabic"/>
              <a:ea typeface="IBM Plex Sans Arabic"/>
              <a:cs typeface="IBM Plex Sans Arabic"/>
              <a:sym typeface="IBM Plex Sans Arabic"/>
            </a:endParaRPr>
          </a:p>
        </p:txBody>
      </p:sp>
      <p:sp>
        <p:nvSpPr>
          <p:cNvPr id="244" name="Google Shape;244;p29"/>
          <p:cNvSpPr/>
          <p:nvPr/>
        </p:nvSpPr>
        <p:spPr>
          <a:xfrm>
            <a:off x="758309" y="3368873"/>
            <a:ext cx="1249775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الحصول على موافقة البلدية على الموقع المختار والتجهيزات الداخلية والخارجية، مع التأكد من مطابقة المحل للاشتراطات البلدية للمحلات التجارية الغذائية.</a:t>
            </a:r>
            <a:endParaRPr i="0" sz="1450" u="none" cap="none" strike="noStrike">
              <a:latin typeface="IBM Plex Sans Arabic"/>
              <a:ea typeface="IBM Plex Sans Arabic"/>
              <a:cs typeface="IBM Plex Sans Arabic"/>
              <a:sym typeface="IBM Plex Sans Arabic"/>
            </a:endParaRPr>
          </a:p>
        </p:txBody>
      </p:sp>
      <p:sp>
        <p:nvSpPr>
          <p:cNvPr id="245" name="Google Shape;245;p29"/>
          <p:cNvSpPr/>
          <p:nvPr/>
        </p:nvSpPr>
        <p:spPr>
          <a:xfrm>
            <a:off x="13445609" y="4051221"/>
            <a:ext cx="426482" cy="426482"/>
          </a:xfrm>
          <a:prstGeom prst="roundRect">
            <a:avLst>
              <a:gd fmla="val 66678"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
          <p:cNvSpPr/>
          <p:nvPr/>
        </p:nvSpPr>
        <p:spPr>
          <a:xfrm>
            <a:off x="13509188" y="4077414"/>
            <a:ext cx="299323" cy="374094"/>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2350"/>
              <a:buFont typeface="Barlow"/>
              <a:buNone/>
            </a:pPr>
            <a:r>
              <a:rPr b="1" i="0" lang="en-US" sz="2350" u="none" cap="none" strike="noStrike">
                <a:solidFill>
                  <a:srgbClr val="384653"/>
                </a:solidFill>
                <a:latin typeface="Barlow"/>
                <a:ea typeface="Barlow"/>
                <a:cs typeface="Barlow"/>
                <a:sym typeface="Barlow"/>
              </a:rPr>
              <a:t>3</a:t>
            </a:r>
            <a:endParaRPr b="0" i="0" sz="2350" u="none" cap="none" strike="noStrike"/>
          </a:p>
        </p:txBody>
      </p:sp>
      <p:sp>
        <p:nvSpPr>
          <p:cNvPr id="247" name="Google Shape;247;p29"/>
          <p:cNvSpPr/>
          <p:nvPr/>
        </p:nvSpPr>
        <p:spPr>
          <a:xfrm>
            <a:off x="10262711" y="4086701"/>
            <a:ext cx="2993350" cy="374094"/>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384653"/>
              </a:buClr>
              <a:buSzPts val="2350"/>
              <a:buFont typeface="Barlow"/>
              <a:buNone/>
            </a:pPr>
            <a:r>
              <a:rPr b="1" i="0" lang="en-US" sz="2350" u="none" cap="none" strike="noStrike">
                <a:solidFill>
                  <a:srgbClr val="384653"/>
                </a:solidFill>
                <a:latin typeface="IBM Plex Sans Arabic"/>
                <a:ea typeface="IBM Plex Sans Arabic"/>
                <a:cs typeface="IBM Plex Sans Arabic"/>
                <a:sym typeface="IBM Plex Sans Arabic"/>
              </a:rPr>
              <a:t>هيئة الغذاء والدواء</a:t>
            </a:r>
            <a:endParaRPr i="0" sz="2350" u="none" cap="none" strike="noStrike">
              <a:latin typeface="IBM Plex Sans Arabic"/>
              <a:ea typeface="IBM Plex Sans Arabic"/>
              <a:cs typeface="IBM Plex Sans Arabic"/>
              <a:sym typeface="IBM Plex Sans Arabic"/>
            </a:endParaRPr>
          </a:p>
        </p:txBody>
      </p:sp>
      <p:sp>
        <p:nvSpPr>
          <p:cNvPr id="248" name="Google Shape;248;p29"/>
          <p:cNvSpPr/>
          <p:nvPr/>
        </p:nvSpPr>
        <p:spPr>
          <a:xfrm>
            <a:off x="758309" y="4574500"/>
            <a:ext cx="1249775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استخراج الشهادات والتراخيص اللازمة من هيئة الغذاء والدواء في حال بيع منتجات غذائية أو صحية تتطلب ذلك، والتأكد من مطابقة طرق التخزين للمعايير.</a:t>
            </a:r>
            <a:endParaRPr i="0" sz="1450" u="none" cap="none" strike="noStrike">
              <a:latin typeface="IBM Plex Sans Arabic"/>
              <a:ea typeface="IBM Plex Sans Arabic"/>
              <a:cs typeface="IBM Plex Sans Arabic"/>
              <a:sym typeface="IBM Plex Sans Arabic"/>
            </a:endParaRPr>
          </a:p>
        </p:txBody>
      </p:sp>
      <p:sp>
        <p:nvSpPr>
          <p:cNvPr id="249" name="Google Shape;249;p29"/>
          <p:cNvSpPr/>
          <p:nvPr/>
        </p:nvSpPr>
        <p:spPr>
          <a:xfrm>
            <a:off x="13445609" y="5256848"/>
            <a:ext cx="426482" cy="426482"/>
          </a:xfrm>
          <a:prstGeom prst="roundRect">
            <a:avLst>
              <a:gd fmla="val 66678"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9"/>
          <p:cNvSpPr/>
          <p:nvPr/>
        </p:nvSpPr>
        <p:spPr>
          <a:xfrm>
            <a:off x="13509188" y="5283041"/>
            <a:ext cx="299323" cy="374094"/>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2350"/>
              <a:buFont typeface="Barlow"/>
              <a:buNone/>
            </a:pPr>
            <a:r>
              <a:rPr b="1" i="0" lang="en-US" sz="2350" u="none" cap="none" strike="noStrike">
                <a:solidFill>
                  <a:srgbClr val="384653"/>
                </a:solidFill>
                <a:latin typeface="Barlow"/>
                <a:ea typeface="Barlow"/>
                <a:cs typeface="Barlow"/>
                <a:sym typeface="Barlow"/>
              </a:rPr>
              <a:t>4</a:t>
            </a:r>
            <a:endParaRPr b="0" i="0" sz="2350" u="none" cap="none" strike="noStrike"/>
          </a:p>
        </p:txBody>
      </p:sp>
      <p:sp>
        <p:nvSpPr>
          <p:cNvPr id="251" name="Google Shape;251;p29"/>
          <p:cNvSpPr/>
          <p:nvPr/>
        </p:nvSpPr>
        <p:spPr>
          <a:xfrm>
            <a:off x="10262711" y="5292328"/>
            <a:ext cx="2993350" cy="374094"/>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384653"/>
              </a:buClr>
              <a:buSzPts val="2350"/>
              <a:buFont typeface="Barlow"/>
              <a:buNone/>
            </a:pPr>
            <a:r>
              <a:rPr b="1" i="0" lang="en-US" sz="2350" u="none" cap="none" strike="noStrike">
                <a:solidFill>
                  <a:srgbClr val="384653"/>
                </a:solidFill>
                <a:latin typeface="IBM Plex Sans Arabic"/>
                <a:ea typeface="IBM Plex Sans Arabic"/>
                <a:cs typeface="IBM Plex Sans Arabic"/>
                <a:sym typeface="IBM Plex Sans Arabic"/>
              </a:rPr>
              <a:t>اشتراطات الدفاع المدني</a:t>
            </a:r>
            <a:endParaRPr i="0" sz="2350" u="none" cap="none" strike="noStrike">
              <a:latin typeface="IBM Plex Sans Arabic"/>
              <a:ea typeface="IBM Plex Sans Arabic"/>
              <a:cs typeface="IBM Plex Sans Arabic"/>
              <a:sym typeface="IBM Plex Sans Arabic"/>
            </a:endParaRPr>
          </a:p>
        </p:txBody>
      </p:sp>
      <p:sp>
        <p:nvSpPr>
          <p:cNvPr id="252" name="Google Shape;252;p29"/>
          <p:cNvSpPr/>
          <p:nvPr/>
        </p:nvSpPr>
        <p:spPr>
          <a:xfrm>
            <a:off x="758309" y="5780127"/>
            <a:ext cx="12497752" cy="303252"/>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تطبيق جميع متطلبات السلامة من الدفاع المدني، بما في ذلك نظام الإطفاء، مخارج الطوارئ، الإنارة الاضطرارية، ولوحات الإرشادات الواضحة.</a:t>
            </a:r>
            <a:endParaRPr i="0" sz="1450" u="none" cap="none" strike="noStrike">
              <a:latin typeface="IBM Plex Sans Arabic"/>
              <a:ea typeface="IBM Plex Sans Arabic"/>
              <a:cs typeface="IBM Plex Sans Arabic"/>
              <a:sym typeface="IBM Plex Sans Arabic"/>
            </a:endParaRPr>
          </a:p>
        </p:txBody>
      </p:sp>
      <p:sp>
        <p:nvSpPr>
          <p:cNvPr id="253" name="Google Shape;253;p29"/>
          <p:cNvSpPr/>
          <p:nvPr/>
        </p:nvSpPr>
        <p:spPr>
          <a:xfrm>
            <a:off x="13445609" y="6462474"/>
            <a:ext cx="426482" cy="426482"/>
          </a:xfrm>
          <a:prstGeom prst="roundRect">
            <a:avLst>
              <a:gd fmla="val 66678"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9"/>
          <p:cNvSpPr/>
          <p:nvPr/>
        </p:nvSpPr>
        <p:spPr>
          <a:xfrm>
            <a:off x="13509188" y="6488668"/>
            <a:ext cx="299323" cy="374094"/>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384653"/>
              </a:buClr>
              <a:buSzPts val="2350"/>
              <a:buFont typeface="Barlow"/>
              <a:buNone/>
            </a:pPr>
            <a:r>
              <a:rPr b="1" i="0" lang="en-US" sz="2350" u="none" cap="none" strike="noStrike">
                <a:solidFill>
                  <a:srgbClr val="384653"/>
                </a:solidFill>
                <a:latin typeface="Barlow"/>
                <a:ea typeface="Barlow"/>
                <a:cs typeface="Barlow"/>
                <a:sym typeface="Barlow"/>
              </a:rPr>
              <a:t>5</a:t>
            </a:r>
            <a:endParaRPr b="0" i="0" sz="2350" u="none" cap="none" strike="noStrike"/>
          </a:p>
        </p:txBody>
      </p:sp>
      <p:sp>
        <p:nvSpPr>
          <p:cNvPr id="255" name="Google Shape;255;p29"/>
          <p:cNvSpPr/>
          <p:nvPr/>
        </p:nvSpPr>
        <p:spPr>
          <a:xfrm>
            <a:off x="8757419" y="6497950"/>
            <a:ext cx="4498500" cy="374100"/>
          </a:xfrm>
          <a:prstGeom prst="rect">
            <a:avLst/>
          </a:prstGeom>
          <a:noFill/>
          <a:ln>
            <a:noFill/>
          </a:ln>
        </p:spPr>
        <p:txBody>
          <a:bodyPr anchorCtr="0" anchor="t" bIns="0" lIns="0" spcFirstLastPara="1" rIns="0" wrap="square" tIns="0">
            <a:noAutofit/>
          </a:bodyPr>
          <a:lstStyle/>
          <a:p>
            <a:pPr indent="0" lvl="0" marL="0" marR="0" rtl="1" algn="r">
              <a:lnSpc>
                <a:spcPct val="123404"/>
              </a:lnSpc>
              <a:spcBef>
                <a:spcPts val="0"/>
              </a:spcBef>
              <a:spcAft>
                <a:spcPts val="0"/>
              </a:spcAft>
              <a:buClr>
                <a:srgbClr val="384653"/>
              </a:buClr>
              <a:buSzPts val="2350"/>
              <a:buFont typeface="Barlow"/>
              <a:buNone/>
            </a:pPr>
            <a:r>
              <a:rPr b="1" i="0" lang="en-US" sz="2350" u="none" cap="none" strike="noStrike">
                <a:solidFill>
                  <a:srgbClr val="384653"/>
                </a:solidFill>
                <a:latin typeface="IBM Plex Sans Arabic"/>
                <a:ea typeface="IBM Plex Sans Arabic"/>
                <a:cs typeface="IBM Plex Sans Arabic"/>
                <a:sym typeface="IBM Plex Sans Arabic"/>
              </a:rPr>
              <a:t>الزكاة والضريبة والتأمينات</a:t>
            </a:r>
            <a:endParaRPr i="0" sz="2350" u="none" cap="none" strike="noStrike">
              <a:latin typeface="IBM Plex Sans Arabic"/>
              <a:ea typeface="IBM Plex Sans Arabic"/>
              <a:cs typeface="IBM Plex Sans Arabic"/>
              <a:sym typeface="IBM Plex Sans Arabic"/>
            </a:endParaRPr>
          </a:p>
        </p:txBody>
      </p:sp>
      <p:sp>
        <p:nvSpPr>
          <p:cNvPr id="256" name="Google Shape;256;p29"/>
          <p:cNvSpPr/>
          <p:nvPr/>
        </p:nvSpPr>
        <p:spPr>
          <a:xfrm>
            <a:off x="758309" y="6985754"/>
            <a:ext cx="12497752" cy="606504"/>
          </a:xfrm>
          <a:prstGeom prst="rect">
            <a:avLst/>
          </a:prstGeom>
          <a:noFill/>
          <a:ln>
            <a:noFill/>
          </a:ln>
        </p:spPr>
        <p:txBody>
          <a:bodyPr anchorCtr="0" anchor="t" bIns="0" lIns="0" spcFirstLastPara="1" rIns="0" wrap="square" tIns="0">
            <a:noAutofit/>
          </a:bodyPr>
          <a:lstStyle/>
          <a:p>
            <a:pPr indent="0" lvl="0" marL="0" marR="0" rtl="1" algn="r">
              <a:lnSpc>
                <a:spcPct val="162068"/>
              </a:lnSpc>
              <a:spcBef>
                <a:spcPts val="0"/>
              </a:spcBef>
              <a:spcAft>
                <a:spcPts val="0"/>
              </a:spcAft>
              <a:buClr>
                <a:srgbClr val="384653"/>
              </a:buClr>
              <a:buSzPts val="1450"/>
              <a:buFont typeface="Montserrat"/>
              <a:buNone/>
            </a:pPr>
            <a:r>
              <a:rPr i="0" lang="en-US" sz="1450" u="none" cap="none" strike="noStrike">
                <a:solidFill>
                  <a:srgbClr val="384653"/>
                </a:solidFill>
                <a:latin typeface="IBM Plex Sans Arabic"/>
                <a:ea typeface="IBM Plex Sans Arabic"/>
                <a:cs typeface="IBM Plex Sans Arabic"/>
                <a:sym typeface="IBM Plex Sans Arabic"/>
              </a:rPr>
              <a:t>التسجيل في هيئة الزكاة والضريبة والجمارك للحصول على الرقم الضريبي وإصدار الفواتير الإلكترونية، والتسجيل في التأمينات الاجتماعية لتأمين العاملين والالتزام بأنظمة العمل.</a:t>
            </a:r>
            <a:endParaRPr i="0" sz="1450" u="none" cap="none" strike="noStrike">
              <a:latin typeface="IBM Plex Sans Arabic"/>
              <a:ea typeface="IBM Plex Sans Arabic"/>
              <a:cs typeface="IBM Plex Sans Arabic"/>
              <a:sym typeface="IBM Plex Sans Arab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0"/>
          <p:cNvSpPr/>
          <p:nvPr/>
        </p:nvSpPr>
        <p:spPr>
          <a:xfrm>
            <a:off x="8175776" y="376725"/>
            <a:ext cx="5906700" cy="45060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2E3C4E"/>
              </a:buClr>
              <a:buSzPts val="2800"/>
              <a:buFont typeface="Barlow"/>
              <a:buNone/>
            </a:pPr>
            <a:r>
              <a:rPr b="1" i="0" lang="en-US" sz="2800" u="none" cap="none" strike="noStrike">
                <a:solidFill>
                  <a:srgbClr val="2E3C4E"/>
                </a:solidFill>
                <a:latin typeface="IBM Plex Sans Arabic"/>
                <a:ea typeface="IBM Plex Sans Arabic"/>
                <a:cs typeface="IBM Plex Sans Arabic"/>
                <a:sym typeface="IBM Plex Sans Arabic"/>
              </a:rPr>
              <a:t>الهيكل التنظيمي والتشغيلي</a:t>
            </a:r>
            <a:endParaRPr i="0" sz="2800" u="none" cap="none" strike="noStrike">
              <a:latin typeface="IBM Plex Sans Arabic"/>
              <a:ea typeface="IBM Plex Sans Arabic"/>
              <a:cs typeface="IBM Plex Sans Arabic"/>
              <a:sym typeface="IBM Plex Sans Arabic"/>
            </a:endParaRPr>
          </a:p>
        </p:txBody>
      </p:sp>
      <p:sp>
        <p:nvSpPr>
          <p:cNvPr id="263" name="Google Shape;263;p30"/>
          <p:cNvSpPr/>
          <p:nvPr/>
        </p:nvSpPr>
        <p:spPr>
          <a:xfrm>
            <a:off x="4291727" y="1169670"/>
            <a:ext cx="2162889" cy="270391"/>
          </a:xfrm>
          <a:prstGeom prst="rect">
            <a:avLst/>
          </a:prstGeom>
          <a:noFill/>
          <a:ln>
            <a:noFill/>
          </a:ln>
        </p:spPr>
        <p:txBody>
          <a:bodyPr anchorCtr="0" anchor="t" bIns="0" lIns="0" spcFirstLastPara="1" rIns="0" wrap="square" tIns="0">
            <a:noAutofit/>
          </a:bodyPr>
          <a:lstStyle/>
          <a:p>
            <a:pPr indent="0" lvl="0" marL="0" marR="0" rtl="1" algn="r">
              <a:lnSpc>
                <a:spcPct val="123529"/>
              </a:lnSpc>
              <a:spcBef>
                <a:spcPts val="0"/>
              </a:spcBef>
              <a:spcAft>
                <a:spcPts val="0"/>
              </a:spcAft>
              <a:buClr>
                <a:srgbClr val="2E3C4E"/>
              </a:buClr>
              <a:buSzPts val="1700"/>
              <a:buFont typeface="Barlow"/>
              <a:buNone/>
            </a:pPr>
            <a:r>
              <a:rPr b="1" i="0" lang="en-US" sz="1700" u="none" cap="none" strike="noStrike">
                <a:solidFill>
                  <a:srgbClr val="2E3C4E"/>
                </a:solidFill>
                <a:latin typeface="Barlow"/>
                <a:ea typeface="Barlow"/>
                <a:cs typeface="Barlow"/>
                <a:sym typeface="Barlow"/>
              </a:rPr>
              <a:t>الهيكل الإداري</a:t>
            </a:r>
            <a:endParaRPr b="0" i="0" sz="1700" u="none" cap="none" strike="noStrike"/>
          </a:p>
        </p:txBody>
      </p:sp>
      <p:sp>
        <p:nvSpPr>
          <p:cNvPr id="264" name="Google Shape;264;p30"/>
          <p:cNvSpPr/>
          <p:nvPr/>
        </p:nvSpPr>
        <p:spPr>
          <a:xfrm>
            <a:off x="5273278" y="1594128"/>
            <a:ext cx="1181338" cy="392906"/>
          </a:xfrm>
          <a:prstGeom prst="roundRect">
            <a:avLst>
              <a:gd fmla="val 52298"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65" name="Google Shape;265;p30"/>
          <p:cNvPicPr preferRelativeResize="0"/>
          <p:nvPr/>
        </p:nvPicPr>
        <p:blipFill rotWithShape="1">
          <a:blip r:embed="rId3">
            <a:alphaModFix/>
          </a:blip>
          <a:srcRect b="0" l="0" r="0" t="0"/>
          <a:stretch/>
        </p:blipFill>
        <p:spPr>
          <a:xfrm>
            <a:off x="5767745" y="1694259"/>
            <a:ext cx="192524" cy="192524"/>
          </a:xfrm>
          <a:prstGeom prst="rect">
            <a:avLst/>
          </a:prstGeom>
          <a:noFill/>
          <a:ln>
            <a:noFill/>
          </a:ln>
        </p:spPr>
      </p:pic>
      <p:sp>
        <p:nvSpPr>
          <p:cNvPr id="266" name="Google Shape;266;p30"/>
          <p:cNvSpPr/>
          <p:nvPr/>
        </p:nvSpPr>
        <p:spPr>
          <a:xfrm>
            <a:off x="4091940" y="2021205"/>
            <a:ext cx="2362676" cy="392906"/>
          </a:xfrm>
          <a:prstGeom prst="roundRect">
            <a:avLst>
              <a:gd fmla="val 52298"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67" name="Google Shape;267;p30"/>
          <p:cNvPicPr preferRelativeResize="0"/>
          <p:nvPr/>
        </p:nvPicPr>
        <p:blipFill rotWithShape="1">
          <a:blip r:embed="rId4">
            <a:alphaModFix/>
          </a:blip>
          <a:srcRect b="0" l="0" r="0" t="0"/>
          <a:stretch/>
        </p:blipFill>
        <p:spPr>
          <a:xfrm>
            <a:off x="5177076" y="2121337"/>
            <a:ext cx="192524" cy="192524"/>
          </a:xfrm>
          <a:prstGeom prst="rect">
            <a:avLst/>
          </a:prstGeom>
          <a:noFill/>
          <a:ln>
            <a:noFill/>
          </a:ln>
        </p:spPr>
      </p:pic>
      <p:sp>
        <p:nvSpPr>
          <p:cNvPr id="268" name="Google Shape;268;p30"/>
          <p:cNvSpPr/>
          <p:nvPr/>
        </p:nvSpPr>
        <p:spPr>
          <a:xfrm>
            <a:off x="2910602" y="2448282"/>
            <a:ext cx="3544014" cy="392906"/>
          </a:xfrm>
          <a:prstGeom prst="roundRect">
            <a:avLst>
              <a:gd fmla="val 52298"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69" name="Google Shape;269;p30"/>
          <p:cNvPicPr preferRelativeResize="0"/>
          <p:nvPr/>
        </p:nvPicPr>
        <p:blipFill rotWithShape="1">
          <a:blip r:embed="rId5">
            <a:alphaModFix/>
          </a:blip>
          <a:srcRect b="0" l="0" r="0" t="0"/>
          <a:stretch/>
        </p:blipFill>
        <p:spPr>
          <a:xfrm>
            <a:off x="4586407" y="2548414"/>
            <a:ext cx="192524" cy="192524"/>
          </a:xfrm>
          <a:prstGeom prst="rect">
            <a:avLst/>
          </a:prstGeom>
          <a:noFill/>
          <a:ln>
            <a:noFill/>
          </a:ln>
        </p:spPr>
      </p:pic>
      <p:sp>
        <p:nvSpPr>
          <p:cNvPr id="270" name="Google Shape;270;p30"/>
          <p:cNvSpPr/>
          <p:nvPr/>
        </p:nvSpPr>
        <p:spPr>
          <a:xfrm>
            <a:off x="1729264" y="2875359"/>
            <a:ext cx="4725353" cy="392906"/>
          </a:xfrm>
          <a:prstGeom prst="roundRect">
            <a:avLst>
              <a:gd fmla="val 52298"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71" name="Google Shape;271;p30"/>
          <p:cNvPicPr preferRelativeResize="0"/>
          <p:nvPr/>
        </p:nvPicPr>
        <p:blipFill rotWithShape="1">
          <a:blip r:embed="rId6">
            <a:alphaModFix/>
          </a:blip>
          <a:srcRect b="0" l="0" r="0" t="0"/>
          <a:stretch/>
        </p:blipFill>
        <p:spPr>
          <a:xfrm>
            <a:off x="3995738" y="2975491"/>
            <a:ext cx="192524" cy="192524"/>
          </a:xfrm>
          <a:prstGeom prst="rect">
            <a:avLst/>
          </a:prstGeom>
          <a:noFill/>
          <a:ln>
            <a:noFill/>
          </a:ln>
        </p:spPr>
      </p:pic>
      <p:sp>
        <p:nvSpPr>
          <p:cNvPr id="272" name="Google Shape;272;p30"/>
          <p:cNvSpPr/>
          <p:nvPr/>
        </p:nvSpPr>
        <p:spPr>
          <a:xfrm>
            <a:off x="547926" y="3302437"/>
            <a:ext cx="5906691" cy="392906"/>
          </a:xfrm>
          <a:prstGeom prst="roundRect">
            <a:avLst>
              <a:gd fmla="val 52298"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73" name="Google Shape;273;p30"/>
          <p:cNvPicPr preferRelativeResize="0"/>
          <p:nvPr/>
        </p:nvPicPr>
        <p:blipFill rotWithShape="1">
          <a:blip r:embed="rId7">
            <a:alphaModFix/>
          </a:blip>
          <a:srcRect b="0" l="0" r="0" t="0"/>
          <a:stretch/>
        </p:blipFill>
        <p:spPr>
          <a:xfrm>
            <a:off x="3405068" y="3402568"/>
            <a:ext cx="192524" cy="192524"/>
          </a:xfrm>
          <a:prstGeom prst="rect">
            <a:avLst/>
          </a:prstGeom>
          <a:noFill/>
          <a:ln>
            <a:noFill/>
          </a:ln>
        </p:spPr>
      </p:pic>
      <p:sp>
        <p:nvSpPr>
          <p:cNvPr id="274" name="Google Shape;274;p30"/>
          <p:cNvSpPr/>
          <p:nvPr/>
        </p:nvSpPr>
        <p:spPr>
          <a:xfrm>
            <a:off x="6180653" y="3832265"/>
            <a:ext cx="273963" cy="273963"/>
          </a:xfrm>
          <a:prstGeom prst="roundRect">
            <a:avLst>
              <a:gd fmla="val 75003"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75" name="Google Shape;275;p30"/>
          <p:cNvPicPr preferRelativeResize="0"/>
          <p:nvPr/>
        </p:nvPicPr>
        <p:blipFill rotWithShape="1">
          <a:blip r:embed="rId8">
            <a:alphaModFix/>
          </a:blip>
          <a:srcRect b="0" l="0" r="0" t="0"/>
          <a:stretch/>
        </p:blipFill>
        <p:spPr>
          <a:xfrm>
            <a:off x="6227505" y="3879056"/>
            <a:ext cx="180142" cy="180142"/>
          </a:xfrm>
          <a:prstGeom prst="rect">
            <a:avLst/>
          </a:prstGeom>
          <a:noFill/>
          <a:ln>
            <a:noFill/>
          </a:ln>
        </p:spPr>
      </p:pic>
      <p:sp>
        <p:nvSpPr>
          <p:cNvPr id="276" name="Google Shape;276;p30"/>
          <p:cNvSpPr/>
          <p:nvPr/>
        </p:nvSpPr>
        <p:spPr>
          <a:xfrm>
            <a:off x="4241363" y="3862149"/>
            <a:ext cx="1802368" cy="22526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400"/>
              <a:buFont typeface="Barlow"/>
              <a:buNone/>
            </a:pPr>
            <a:r>
              <a:rPr b="1" i="0" lang="en-US" sz="1400" u="none" cap="none" strike="noStrike">
                <a:solidFill>
                  <a:srgbClr val="384653"/>
                </a:solidFill>
                <a:latin typeface="IBM Plex Sans Arabic"/>
                <a:ea typeface="IBM Plex Sans Arabic"/>
                <a:cs typeface="IBM Plex Sans Arabic"/>
                <a:sym typeface="IBM Plex Sans Arabic"/>
              </a:rPr>
              <a:t>المالك/المدير العام</a:t>
            </a:r>
            <a:endParaRPr i="0" sz="1400" u="none" cap="none" strike="noStrike">
              <a:latin typeface="IBM Plex Sans Arabic"/>
              <a:ea typeface="IBM Plex Sans Arabic"/>
              <a:cs typeface="IBM Plex Sans Arabic"/>
              <a:sym typeface="IBM Plex Sans Arabic"/>
            </a:endParaRPr>
          </a:p>
        </p:txBody>
      </p:sp>
      <p:sp>
        <p:nvSpPr>
          <p:cNvPr id="277" name="Google Shape;277;p30"/>
          <p:cNvSpPr/>
          <p:nvPr/>
        </p:nvSpPr>
        <p:spPr>
          <a:xfrm>
            <a:off x="547926" y="4224338"/>
            <a:ext cx="5495806" cy="219194"/>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i="0" lang="en-US" sz="1050" u="none" cap="none" strike="noStrike">
                <a:solidFill>
                  <a:srgbClr val="384653"/>
                </a:solidFill>
                <a:latin typeface="IBM Plex Sans Arabic"/>
                <a:ea typeface="IBM Plex Sans Arabic"/>
                <a:cs typeface="IBM Plex Sans Arabic"/>
                <a:sym typeface="IBM Plex Sans Arabic"/>
              </a:rPr>
              <a:t>الإشراف الكامل</a:t>
            </a:r>
            <a:endParaRPr i="0" sz="1050" u="none" cap="none" strike="noStrike">
              <a:latin typeface="IBM Plex Sans Arabic"/>
              <a:ea typeface="IBM Plex Sans Arabic"/>
              <a:cs typeface="IBM Plex Sans Arabic"/>
              <a:sym typeface="IBM Plex Sans Arabic"/>
            </a:endParaRPr>
          </a:p>
        </p:txBody>
      </p:sp>
      <p:sp>
        <p:nvSpPr>
          <p:cNvPr id="278" name="Google Shape;278;p30"/>
          <p:cNvSpPr/>
          <p:nvPr/>
        </p:nvSpPr>
        <p:spPr>
          <a:xfrm>
            <a:off x="6180653" y="4648914"/>
            <a:ext cx="273963" cy="273963"/>
          </a:xfrm>
          <a:prstGeom prst="roundRect">
            <a:avLst>
              <a:gd fmla="val 75003"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79" name="Google Shape;279;p30"/>
          <p:cNvPicPr preferRelativeResize="0"/>
          <p:nvPr/>
        </p:nvPicPr>
        <p:blipFill rotWithShape="1">
          <a:blip r:embed="rId9">
            <a:alphaModFix/>
          </a:blip>
          <a:srcRect b="0" l="0" r="0" t="0"/>
          <a:stretch/>
        </p:blipFill>
        <p:spPr>
          <a:xfrm>
            <a:off x="6227505" y="4695706"/>
            <a:ext cx="180142" cy="180142"/>
          </a:xfrm>
          <a:prstGeom prst="rect">
            <a:avLst/>
          </a:prstGeom>
          <a:noFill/>
          <a:ln>
            <a:noFill/>
          </a:ln>
        </p:spPr>
      </p:pic>
      <p:sp>
        <p:nvSpPr>
          <p:cNvPr id="280" name="Google Shape;280;p30"/>
          <p:cNvSpPr/>
          <p:nvPr/>
        </p:nvSpPr>
        <p:spPr>
          <a:xfrm>
            <a:off x="4235410" y="4678799"/>
            <a:ext cx="1808321" cy="22526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400"/>
              <a:buFont typeface="Barlow"/>
              <a:buNone/>
            </a:pPr>
            <a:r>
              <a:rPr b="1" i="0" lang="en-US" sz="1400" u="none" cap="none" strike="noStrike">
                <a:solidFill>
                  <a:srgbClr val="384653"/>
                </a:solidFill>
                <a:latin typeface="IBM Plex Sans Arabic"/>
                <a:ea typeface="IBM Plex Sans Arabic"/>
                <a:cs typeface="IBM Plex Sans Arabic"/>
                <a:sym typeface="IBM Plex Sans Arabic"/>
              </a:rPr>
              <a:t>محاسب/مسؤول مبيعات</a:t>
            </a:r>
            <a:endParaRPr i="0" sz="1400" u="none" cap="none" strike="noStrike">
              <a:latin typeface="IBM Plex Sans Arabic"/>
              <a:ea typeface="IBM Plex Sans Arabic"/>
              <a:cs typeface="IBM Plex Sans Arabic"/>
              <a:sym typeface="IBM Plex Sans Arabic"/>
            </a:endParaRPr>
          </a:p>
        </p:txBody>
      </p:sp>
      <p:sp>
        <p:nvSpPr>
          <p:cNvPr id="281" name="Google Shape;281;p30"/>
          <p:cNvSpPr/>
          <p:nvPr/>
        </p:nvSpPr>
        <p:spPr>
          <a:xfrm>
            <a:off x="547926" y="5040987"/>
            <a:ext cx="5495806" cy="219194"/>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i="0" lang="en-US" sz="1050" u="none" cap="none" strike="noStrike">
                <a:solidFill>
                  <a:srgbClr val="384653"/>
                </a:solidFill>
                <a:latin typeface="IBM Plex Sans Arabic"/>
                <a:ea typeface="IBM Plex Sans Arabic"/>
                <a:cs typeface="IBM Plex Sans Arabic"/>
                <a:sym typeface="IBM Plex Sans Arabic"/>
              </a:rPr>
              <a:t>الشؤون المالية والتسويق</a:t>
            </a:r>
            <a:endParaRPr i="0" sz="1050" u="none" cap="none" strike="noStrike">
              <a:latin typeface="IBM Plex Sans Arabic"/>
              <a:ea typeface="IBM Plex Sans Arabic"/>
              <a:cs typeface="IBM Plex Sans Arabic"/>
              <a:sym typeface="IBM Plex Sans Arabic"/>
            </a:endParaRPr>
          </a:p>
        </p:txBody>
      </p:sp>
      <p:sp>
        <p:nvSpPr>
          <p:cNvPr id="282" name="Google Shape;282;p30"/>
          <p:cNvSpPr/>
          <p:nvPr/>
        </p:nvSpPr>
        <p:spPr>
          <a:xfrm>
            <a:off x="6180653" y="5465564"/>
            <a:ext cx="273963" cy="273963"/>
          </a:xfrm>
          <a:prstGeom prst="roundRect">
            <a:avLst>
              <a:gd fmla="val 75003"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83" name="Google Shape;283;p30"/>
          <p:cNvPicPr preferRelativeResize="0"/>
          <p:nvPr/>
        </p:nvPicPr>
        <p:blipFill rotWithShape="1">
          <a:blip r:embed="rId10">
            <a:alphaModFix/>
          </a:blip>
          <a:srcRect b="0" l="0" r="0" t="0"/>
          <a:stretch/>
        </p:blipFill>
        <p:spPr>
          <a:xfrm>
            <a:off x="6227505" y="5512356"/>
            <a:ext cx="180142" cy="180142"/>
          </a:xfrm>
          <a:prstGeom prst="rect">
            <a:avLst/>
          </a:prstGeom>
          <a:noFill/>
          <a:ln>
            <a:noFill/>
          </a:ln>
        </p:spPr>
      </p:pic>
      <p:sp>
        <p:nvSpPr>
          <p:cNvPr id="284" name="Google Shape;284;p30"/>
          <p:cNvSpPr/>
          <p:nvPr/>
        </p:nvSpPr>
        <p:spPr>
          <a:xfrm>
            <a:off x="4241363" y="5495449"/>
            <a:ext cx="1802368" cy="22526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400"/>
              <a:buFont typeface="Barlow"/>
              <a:buNone/>
            </a:pPr>
            <a:r>
              <a:rPr b="1" i="0" lang="en-US" sz="1400" u="none" cap="none" strike="noStrike">
                <a:solidFill>
                  <a:srgbClr val="384653"/>
                </a:solidFill>
                <a:latin typeface="IBM Plex Sans Arabic"/>
                <a:ea typeface="IBM Plex Sans Arabic"/>
                <a:cs typeface="IBM Plex Sans Arabic"/>
                <a:sym typeface="IBM Plex Sans Arabic"/>
              </a:rPr>
              <a:t>كاشير ومحصلون</a:t>
            </a:r>
            <a:endParaRPr i="0" sz="1400" u="none" cap="none" strike="noStrike">
              <a:latin typeface="IBM Plex Sans Arabic"/>
              <a:ea typeface="IBM Plex Sans Arabic"/>
              <a:cs typeface="IBM Plex Sans Arabic"/>
              <a:sym typeface="IBM Plex Sans Arabic"/>
            </a:endParaRPr>
          </a:p>
        </p:txBody>
      </p:sp>
      <p:sp>
        <p:nvSpPr>
          <p:cNvPr id="285" name="Google Shape;285;p30"/>
          <p:cNvSpPr/>
          <p:nvPr/>
        </p:nvSpPr>
        <p:spPr>
          <a:xfrm>
            <a:off x="547926" y="5857637"/>
            <a:ext cx="5495806" cy="219194"/>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i="0" lang="en-US" sz="1050" u="none" cap="none" strike="noStrike">
                <a:solidFill>
                  <a:srgbClr val="384653"/>
                </a:solidFill>
                <a:latin typeface="IBM Plex Sans Arabic"/>
                <a:ea typeface="IBM Plex Sans Arabic"/>
                <a:cs typeface="IBM Plex Sans Arabic"/>
                <a:sym typeface="IBM Plex Sans Arabic"/>
              </a:rPr>
              <a:t>نقاط البيع والتحصيل</a:t>
            </a:r>
            <a:endParaRPr i="0" sz="1050" u="none" cap="none" strike="noStrike">
              <a:latin typeface="IBM Plex Sans Arabic"/>
              <a:ea typeface="IBM Plex Sans Arabic"/>
              <a:cs typeface="IBM Plex Sans Arabic"/>
              <a:sym typeface="IBM Plex Sans Arabic"/>
            </a:endParaRPr>
          </a:p>
        </p:txBody>
      </p:sp>
      <p:sp>
        <p:nvSpPr>
          <p:cNvPr id="286" name="Google Shape;286;p30"/>
          <p:cNvSpPr/>
          <p:nvPr/>
        </p:nvSpPr>
        <p:spPr>
          <a:xfrm>
            <a:off x="6180653" y="6282214"/>
            <a:ext cx="273963" cy="273963"/>
          </a:xfrm>
          <a:prstGeom prst="roundRect">
            <a:avLst>
              <a:gd fmla="val 75003"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87" name="Google Shape;287;p30"/>
          <p:cNvPicPr preferRelativeResize="0"/>
          <p:nvPr/>
        </p:nvPicPr>
        <p:blipFill rotWithShape="1">
          <a:blip r:embed="rId11">
            <a:alphaModFix/>
          </a:blip>
          <a:srcRect b="0" l="0" r="0" t="0"/>
          <a:stretch/>
        </p:blipFill>
        <p:spPr>
          <a:xfrm>
            <a:off x="6227505" y="6329005"/>
            <a:ext cx="180142" cy="180142"/>
          </a:xfrm>
          <a:prstGeom prst="rect">
            <a:avLst/>
          </a:prstGeom>
          <a:noFill/>
          <a:ln>
            <a:noFill/>
          </a:ln>
        </p:spPr>
      </p:pic>
      <p:sp>
        <p:nvSpPr>
          <p:cNvPr id="288" name="Google Shape;288;p30"/>
          <p:cNvSpPr/>
          <p:nvPr/>
        </p:nvSpPr>
        <p:spPr>
          <a:xfrm>
            <a:off x="4241363" y="6312098"/>
            <a:ext cx="1802368" cy="22526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400"/>
              <a:buFont typeface="Barlow"/>
              <a:buNone/>
            </a:pPr>
            <a:r>
              <a:rPr b="1" i="0" lang="en-US" sz="1400" u="none" cap="none" strike="noStrike">
                <a:solidFill>
                  <a:srgbClr val="384653"/>
                </a:solidFill>
                <a:latin typeface="IBM Plex Sans Arabic"/>
                <a:ea typeface="IBM Plex Sans Arabic"/>
                <a:cs typeface="IBM Plex Sans Arabic"/>
                <a:sym typeface="IBM Plex Sans Arabic"/>
              </a:rPr>
              <a:t>عمال الأرفف والمستودع</a:t>
            </a:r>
            <a:endParaRPr i="0" sz="1400" u="none" cap="none" strike="noStrike">
              <a:latin typeface="IBM Plex Sans Arabic"/>
              <a:ea typeface="IBM Plex Sans Arabic"/>
              <a:cs typeface="IBM Plex Sans Arabic"/>
              <a:sym typeface="IBM Plex Sans Arabic"/>
            </a:endParaRPr>
          </a:p>
        </p:txBody>
      </p:sp>
      <p:sp>
        <p:nvSpPr>
          <p:cNvPr id="289" name="Google Shape;289;p30"/>
          <p:cNvSpPr/>
          <p:nvPr/>
        </p:nvSpPr>
        <p:spPr>
          <a:xfrm>
            <a:off x="547926" y="6674287"/>
            <a:ext cx="5495806" cy="219194"/>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i="0" lang="en-US" sz="1050" u="none" cap="none" strike="noStrike">
                <a:solidFill>
                  <a:srgbClr val="384653"/>
                </a:solidFill>
                <a:latin typeface="IBM Plex Sans Arabic"/>
                <a:ea typeface="IBM Plex Sans Arabic"/>
                <a:cs typeface="IBM Plex Sans Arabic"/>
                <a:sym typeface="IBM Plex Sans Arabic"/>
              </a:rPr>
              <a:t>الترتيب والتخزين</a:t>
            </a:r>
            <a:endParaRPr i="0" sz="1050" u="none" cap="none" strike="noStrike">
              <a:latin typeface="IBM Plex Sans Arabic"/>
              <a:ea typeface="IBM Plex Sans Arabic"/>
              <a:cs typeface="IBM Plex Sans Arabic"/>
              <a:sym typeface="IBM Plex Sans Arabic"/>
            </a:endParaRPr>
          </a:p>
        </p:txBody>
      </p:sp>
      <p:sp>
        <p:nvSpPr>
          <p:cNvPr id="290" name="Google Shape;290;p30"/>
          <p:cNvSpPr/>
          <p:nvPr/>
        </p:nvSpPr>
        <p:spPr>
          <a:xfrm>
            <a:off x="6180653" y="7098863"/>
            <a:ext cx="273963" cy="273963"/>
          </a:xfrm>
          <a:prstGeom prst="roundRect">
            <a:avLst>
              <a:gd fmla="val 75003" name="adj"/>
            </a:avLst>
          </a:prstGeom>
          <a:solidFill>
            <a:srgbClr val="D4E9F7"/>
          </a:solidFill>
          <a:ln cap="flat" cmpd="sng" w="9525">
            <a:solidFill>
              <a:srgbClr val="BACF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91" name="Google Shape;291;p30"/>
          <p:cNvPicPr preferRelativeResize="0"/>
          <p:nvPr/>
        </p:nvPicPr>
        <p:blipFill rotWithShape="1">
          <a:blip r:embed="rId12">
            <a:alphaModFix/>
          </a:blip>
          <a:srcRect b="0" l="0" r="0" t="0"/>
          <a:stretch/>
        </p:blipFill>
        <p:spPr>
          <a:xfrm>
            <a:off x="6227505" y="7145655"/>
            <a:ext cx="180142" cy="180142"/>
          </a:xfrm>
          <a:prstGeom prst="rect">
            <a:avLst/>
          </a:prstGeom>
          <a:noFill/>
          <a:ln>
            <a:noFill/>
          </a:ln>
        </p:spPr>
      </p:pic>
      <p:sp>
        <p:nvSpPr>
          <p:cNvPr id="292" name="Google Shape;292;p30"/>
          <p:cNvSpPr/>
          <p:nvPr/>
        </p:nvSpPr>
        <p:spPr>
          <a:xfrm>
            <a:off x="4241363" y="7128748"/>
            <a:ext cx="1802368" cy="225266"/>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384653"/>
              </a:buClr>
              <a:buSzPts val="1400"/>
              <a:buFont typeface="Barlow"/>
              <a:buNone/>
            </a:pPr>
            <a:r>
              <a:rPr b="1" i="0" lang="en-US" sz="1400" u="none" cap="none" strike="noStrike">
                <a:solidFill>
                  <a:srgbClr val="384653"/>
                </a:solidFill>
                <a:latin typeface="IBM Plex Sans Arabic"/>
                <a:ea typeface="IBM Plex Sans Arabic"/>
                <a:cs typeface="IBM Plex Sans Arabic"/>
                <a:sym typeface="IBM Plex Sans Arabic"/>
              </a:rPr>
              <a:t>عمال النظافة</a:t>
            </a:r>
            <a:endParaRPr i="0" sz="1400" u="none" cap="none" strike="noStrike">
              <a:latin typeface="IBM Plex Sans Arabic"/>
              <a:ea typeface="IBM Plex Sans Arabic"/>
              <a:cs typeface="IBM Plex Sans Arabic"/>
              <a:sym typeface="IBM Plex Sans Arabic"/>
            </a:endParaRPr>
          </a:p>
        </p:txBody>
      </p:sp>
      <p:sp>
        <p:nvSpPr>
          <p:cNvPr id="293" name="Google Shape;293;p30"/>
          <p:cNvSpPr/>
          <p:nvPr/>
        </p:nvSpPr>
        <p:spPr>
          <a:xfrm>
            <a:off x="547926" y="7490936"/>
            <a:ext cx="5495806" cy="219194"/>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i="0" lang="en-US" sz="1050" u="none" cap="none" strike="noStrike">
                <a:solidFill>
                  <a:srgbClr val="384653"/>
                </a:solidFill>
                <a:latin typeface="IBM Plex Sans Arabic"/>
                <a:ea typeface="IBM Plex Sans Arabic"/>
                <a:cs typeface="IBM Plex Sans Arabic"/>
                <a:sym typeface="IBM Plex Sans Arabic"/>
              </a:rPr>
              <a:t>الصيانة والنظافة</a:t>
            </a:r>
            <a:endParaRPr i="0" sz="1050" u="none" cap="none" strike="noStrike">
              <a:latin typeface="IBM Plex Sans Arabic"/>
              <a:ea typeface="IBM Plex Sans Arabic"/>
              <a:cs typeface="IBM Plex Sans Arabic"/>
              <a:sym typeface="IBM Plex Sans Arabic"/>
            </a:endParaRPr>
          </a:p>
        </p:txBody>
      </p:sp>
      <p:sp>
        <p:nvSpPr>
          <p:cNvPr id="294" name="Google Shape;294;p30"/>
          <p:cNvSpPr/>
          <p:nvPr/>
        </p:nvSpPr>
        <p:spPr>
          <a:xfrm>
            <a:off x="11927086" y="1169670"/>
            <a:ext cx="2162889" cy="270391"/>
          </a:xfrm>
          <a:prstGeom prst="rect">
            <a:avLst/>
          </a:prstGeom>
          <a:noFill/>
          <a:ln>
            <a:noFill/>
          </a:ln>
        </p:spPr>
        <p:txBody>
          <a:bodyPr anchorCtr="0" anchor="t" bIns="0" lIns="0" spcFirstLastPara="1" rIns="0" wrap="square" tIns="0">
            <a:noAutofit/>
          </a:bodyPr>
          <a:lstStyle/>
          <a:p>
            <a:pPr indent="0" lvl="0" marL="0" marR="0" rtl="1" algn="r">
              <a:lnSpc>
                <a:spcPct val="123529"/>
              </a:lnSpc>
              <a:spcBef>
                <a:spcPts val="0"/>
              </a:spcBef>
              <a:spcAft>
                <a:spcPts val="0"/>
              </a:spcAft>
              <a:buClr>
                <a:srgbClr val="2E3C4E"/>
              </a:buClr>
              <a:buSzPts val="1700"/>
              <a:buFont typeface="Barlow"/>
              <a:buNone/>
            </a:pPr>
            <a:r>
              <a:rPr b="1" i="0" lang="en-US" sz="1700" u="none" cap="none" strike="noStrike">
                <a:solidFill>
                  <a:srgbClr val="2E3C4E"/>
                </a:solidFill>
                <a:latin typeface="IBM Plex Sans Arabic"/>
                <a:ea typeface="IBM Plex Sans Arabic"/>
                <a:cs typeface="IBM Plex Sans Arabic"/>
                <a:sym typeface="IBM Plex Sans Arabic"/>
              </a:rPr>
              <a:t>نظام التشغيل اليومي</a:t>
            </a:r>
            <a:endParaRPr i="0" sz="1700" u="none" cap="none" strike="noStrike">
              <a:latin typeface="IBM Plex Sans Arabic"/>
              <a:ea typeface="IBM Plex Sans Arabic"/>
              <a:cs typeface="IBM Plex Sans Arabic"/>
              <a:sym typeface="IBM Plex Sans Arabic"/>
            </a:endParaRPr>
          </a:p>
        </p:txBody>
      </p:sp>
      <p:sp>
        <p:nvSpPr>
          <p:cNvPr id="295" name="Google Shape;295;p30"/>
          <p:cNvSpPr/>
          <p:nvPr/>
        </p:nvSpPr>
        <p:spPr>
          <a:xfrm>
            <a:off x="6796326" y="1576983"/>
            <a:ext cx="7293650" cy="438388"/>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IBM Plex Sans Arabic"/>
                <a:ea typeface="IBM Plex Sans Arabic"/>
                <a:cs typeface="IBM Plex Sans Arabic"/>
                <a:sym typeface="IBM Plex Sans Arabic"/>
              </a:rPr>
              <a:t>ساعات العمل:</a:t>
            </a:r>
            <a:r>
              <a:rPr i="0" lang="en-US" sz="1050" u="none" cap="none" strike="noStrike">
                <a:solidFill>
                  <a:srgbClr val="384653"/>
                </a:solidFill>
                <a:latin typeface="IBM Plex Sans Arabic"/>
                <a:ea typeface="IBM Plex Sans Arabic"/>
                <a:cs typeface="IBM Plex Sans Arabic"/>
                <a:sym typeface="IBM Plex Sans Arabic"/>
              </a:rPr>
              <a:t> تحديد مواعيد الفتح والإغلاق اليومية، مع مراعاة احتياجات المنطقة (قد تحتاج لساعات عمل ممتدة حتى منتصف الليل في بعض المناطق)</a:t>
            </a:r>
            <a:endParaRPr i="0" sz="1050" u="none" cap="none" strike="noStrike">
              <a:latin typeface="IBM Plex Sans Arabic"/>
              <a:ea typeface="IBM Plex Sans Arabic"/>
              <a:cs typeface="IBM Plex Sans Arabic"/>
              <a:sym typeface="IBM Plex Sans Arabic"/>
            </a:endParaRPr>
          </a:p>
        </p:txBody>
      </p:sp>
      <p:sp>
        <p:nvSpPr>
          <p:cNvPr id="296" name="Google Shape;296;p30"/>
          <p:cNvSpPr/>
          <p:nvPr/>
        </p:nvSpPr>
        <p:spPr>
          <a:xfrm>
            <a:off x="6796326" y="2063234"/>
            <a:ext cx="7293650" cy="219194"/>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IBM Plex Sans Arabic"/>
                <a:ea typeface="IBM Plex Sans Arabic"/>
                <a:cs typeface="IBM Plex Sans Arabic"/>
                <a:sym typeface="IBM Plex Sans Arabic"/>
              </a:rPr>
              <a:t>نظام الورديات:</a:t>
            </a:r>
            <a:r>
              <a:rPr i="0" lang="en-US" sz="1050" u="none" cap="none" strike="noStrike">
                <a:solidFill>
                  <a:srgbClr val="384653"/>
                </a:solidFill>
                <a:latin typeface="IBM Plex Sans Arabic"/>
                <a:ea typeface="IBM Plex Sans Arabic"/>
                <a:cs typeface="IBM Plex Sans Arabic"/>
                <a:sym typeface="IBM Plex Sans Arabic"/>
              </a:rPr>
              <a:t> توزيع الموظفين على وردية أو ورديتين بحسب الحاجة، مع ضمان تغطية ساعات الذروة</a:t>
            </a:r>
            <a:endParaRPr i="0" sz="1050" u="none" cap="none" strike="noStrike">
              <a:latin typeface="IBM Plex Sans Arabic"/>
              <a:ea typeface="IBM Plex Sans Arabic"/>
              <a:cs typeface="IBM Plex Sans Arabic"/>
              <a:sym typeface="IBM Plex Sans Arabic"/>
            </a:endParaRPr>
          </a:p>
        </p:txBody>
      </p:sp>
      <p:sp>
        <p:nvSpPr>
          <p:cNvPr id="297" name="Google Shape;297;p30"/>
          <p:cNvSpPr/>
          <p:nvPr/>
        </p:nvSpPr>
        <p:spPr>
          <a:xfrm>
            <a:off x="6796326" y="2330291"/>
            <a:ext cx="7293650" cy="219194"/>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IBM Plex Sans Arabic"/>
                <a:ea typeface="IBM Plex Sans Arabic"/>
                <a:cs typeface="IBM Plex Sans Arabic"/>
                <a:sym typeface="IBM Plex Sans Arabic"/>
              </a:rPr>
              <a:t>استلام البضائع:</a:t>
            </a:r>
            <a:r>
              <a:rPr i="0" lang="en-US" sz="1050" u="none" cap="none" strike="noStrike">
                <a:solidFill>
                  <a:srgbClr val="384653"/>
                </a:solidFill>
                <a:latin typeface="IBM Plex Sans Arabic"/>
                <a:ea typeface="IBM Plex Sans Arabic"/>
                <a:cs typeface="IBM Plex Sans Arabic"/>
                <a:sym typeface="IBM Plex Sans Arabic"/>
              </a:rPr>
              <a:t> تحديد أوقات استلام البضائع من الموردين ونظام الفحص والتأكد من الكميات والجودة</a:t>
            </a:r>
            <a:endParaRPr i="0" sz="1050" u="none" cap="none" strike="noStrike">
              <a:latin typeface="IBM Plex Sans Arabic"/>
              <a:ea typeface="IBM Plex Sans Arabic"/>
              <a:cs typeface="IBM Plex Sans Arabic"/>
              <a:sym typeface="IBM Plex Sans Arabic"/>
            </a:endParaRPr>
          </a:p>
        </p:txBody>
      </p:sp>
      <p:sp>
        <p:nvSpPr>
          <p:cNvPr id="298" name="Google Shape;298;p30"/>
          <p:cNvSpPr/>
          <p:nvPr/>
        </p:nvSpPr>
        <p:spPr>
          <a:xfrm>
            <a:off x="6796326" y="2597348"/>
            <a:ext cx="7293650" cy="219194"/>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IBM Plex Sans Arabic"/>
                <a:ea typeface="IBM Plex Sans Arabic"/>
                <a:cs typeface="IBM Plex Sans Arabic"/>
                <a:sym typeface="IBM Plex Sans Arabic"/>
              </a:rPr>
              <a:t>الجرد الدوري:</a:t>
            </a:r>
            <a:r>
              <a:rPr i="0" lang="en-US" sz="1050" u="none" cap="none" strike="noStrike">
                <a:solidFill>
                  <a:srgbClr val="384653"/>
                </a:solidFill>
                <a:latin typeface="IBM Plex Sans Arabic"/>
                <a:ea typeface="IBM Plex Sans Arabic"/>
                <a:cs typeface="IBM Plex Sans Arabic"/>
                <a:sym typeface="IBM Plex Sans Arabic"/>
              </a:rPr>
              <a:t> إجراء جرد دوري منتظم (يومي للنقدية، أسبوعي للسلع سريعة الحركة، شهري شامل)</a:t>
            </a:r>
            <a:endParaRPr i="0" sz="1050" u="none" cap="none" strike="noStrike">
              <a:latin typeface="IBM Plex Sans Arabic"/>
              <a:ea typeface="IBM Plex Sans Arabic"/>
              <a:cs typeface="IBM Plex Sans Arabic"/>
              <a:sym typeface="IBM Plex Sans Arabic"/>
            </a:endParaRPr>
          </a:p>
        </p:txBody>
      </p:sp>
      <p:sp>
        <p:nvSpPr>
          <p:cNvPr id="299" name="Google Shape;299;p30"/>
          <p:cNvSpPr/>
          <p:nvPr/>
        </p:nvSpPr>
        <p:spPr>
          <a:xfrm>
            <a:off x="6796326" y="2864406"/>
            <a:ext cx="7293650" cy="219194"/>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IBM Plex Sans Arabic"/>
                <a:ea typeface="IBM Plex Sans Arabic"/>
                <a:cs typeface="IBM Plex Sans Arabic"/>
                <a:sym typeface="IBM Plex Sans Arabic"/>
              </a:rPr>
              <a:t>إدارة الهدر والتالف:</a:t>
            </a:r>
            <a:r>
              <a:rPr i="0" lang="en-US" sz="1050" u="none" cap="none" strike="noStrike">
                <a:solidFill>
                  <a:srgbClr val="384653"/>
                </a:solidFill>
                <a:latin typeface="IBM Plex Sans Arabic"/>
                <a:ea typeface="IBM Plex Sans Arabic"/>
                <a:cs typeface="IBM Plex Sans Arabic"/>
                <a:sym typeface="IBM Plex Sans Arabic"/>
              </a:rPr>
              <a:t> سياسات واضحة للتعامل مع المنتجات قريبة الانتهاء أو التالفة</a:t>
            </a:r>
            <a:endParaRPr i="0" sz="1050" u="none" cap="none" strike="noStrike">
              <a:latin typeface="IBM Plex Sans Arabic"/>
              <a:ea typeface="IBM Plex Sans Arabic"/>
              <a:cs typeface="IBM Plex Sans Arabic"/>
              <a:sym typeface="IBM Plex Sans Arabic"/>
            </a:endParaRPr>
          </a:p>
        </p:txBody>
      </p:sp>
      <p:sp>
        <p:nvSpPr>
          <p:cNvPr id="300" name="Google Shape;300;p30"/>
          <p:cNvSpPr/>
          <p:nvPr/>
        </p:nvSpPr>
        <p:spPr>
          <a:xfrm>
            <a:off x="6796326" y="3131463"/>
            <a:ext cx="7293650" cy="219194"/>
          </a:xfrm>
          <a:prstGeom prst="rect">
            <a:avLst/>
          </a:prstGeom>
          <a:noFill/>
          <a:ln>
            <a:noFill/>
          </a:ln>
        </p:spPr>
        <p:txBody>
          <a:bodyPr anchorCtr="0" anchor="t" bIns="0" lIns="0" spcFirstLastPara="1" rIns="0" wrap="square" tIns="0">
            <a:noAutofit/>
          </a:bodyPr>
          <a:lstStyle/>
          <a:p>
            <a:pPr indent="0" lvl="0" marL="0" marR="0" rtl="1" algn="r">
              <a:lnSpc>
                <a:spcPct val="161904"/>
              </a:lnSpc>
              <a:spcBef>
                <a:spcPts val="0"/>
              </a:spcBef>
              <a:spcAft>
                <a:spcPts val="0"/>
              </a:spcAft>
              <a:buClr>
                <a:srgbClr val="384653"/>
              </a:buClr>
              <a:buSzPts val="1050"/>
              <a:buFont typeface="Montserrat"/>
              <a:buNone/>
            </a:pPr>
            <a:r>
              <a:rPr b="1" i="0" lang="en-US" sz="1050" u="none" cap="none" strike="noStrike">
                <a:solidFill>
                  <a:srgbClr val="384653"/>
                </a:solidFill>
                <a:latin typeface="IBM Plex Sans Arabic"/>
                <a:ea typeface="IBM Plex Sans Arabic"/>
                <a:cs typeface="IBM Plex Sans Arabic"/>
                <a:sym typeface="IBM Plex Sans Arabic"/>
              </a:rPr>
              <a:t>سياسة المرتجعات:</a:t>
            </a:r>
            <a:r>
              <a:rPr i="0" lang="en-US" sz="1050" u="none" cap="none" strike="noStrike">
                <a:solidFill>
                  <a:srgbClr val="384653"/>
                </a:solidFill>
                <a:latin typeface="IBM Plex Sans Arabic"/>
                <a:ea typeface="IBM Plex Sans Arabic"/>
                <a:cs typeface="IBM Plex Sans Arabic"/>
                <a:sym typeface="IBM Plex Sans Arabic"/>
              </a:rPr>
              <a:t> قواعد واضحة لاسترجاع أو استبدال المنتجات بما يتوافق مع الأنظمة وحقوق المستهلك</a:t>
            </a:r>
            <a:endParaRPr i="0" sz="1050" u="none" cap="none" strike="noStrike">
              <a:latin typeface="IBM Plex Sans Arabic"/>
              <a:ea typeface="IBM Plex Sans Arabic"/>
              <a:cs typeface="IBM Plex Sans Arabic"/>
              <a:sym typeface="IBM Plex Sans Arab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